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6"/>
  </p:notesMasterIdLst>
  <p:sldIdLst>
    <p:sldId id="256" r:id="rId2"/>
    <p:sldId id="257" r:id="rId3"/>
    <p:sldId id="274" r:id="rId4"/>
    <p:sldId id="275" r:id="rId5"/>
    <p:sldId id="276" r:id="rId6"/>
    <p:sldId id="277" r:id="rId7"/>
    <p:sldId id="258" r:id="rId8"/>
    <p:sldId id="283" r:id="rId9"/>
    <p:sldId id="262" r:id="rId10"/>
    <p:sldId id="263" r:id="rId11"/>
    <p:sldId id="264" r:id="rId12"/>
    <p:sldId id="265" r:id="rId13"/>
    <p:sldId id="266" r:id="rId14"/>
    <p:sldId id="267" r:id="rId15"/>
    <p:sldId id="268" r:id="rId16"/>
    <p:sldId id="259" r:id="rId17"/>
    <p:sldId id="280" r:id="rId18"/>
    <p:sldId id="281" r:id="rId19"/>
    <p:sldId id="288" r:id="rId20"/>
    <p:sldId id="269" r:id="rId21"/>
    <p:sldId id="278" r:id="rId22"/>
    <p:sldId id="286" r:id="rId23"/>
    <p:sldId id="279" r:id="rId24"/>
    <p:sldId id="260" r:id="rId25"/>
    <p:sldId id="270" r:id="rId26"/>
    <p:sldId id="282" r:id="rId27"/>
    <p:sldId id="271" r:id="rId28"/>
    <p:sldId id="272" r:id="rId29"/>
    <p:sldId id="261" r:id="rId30"/>
    <p:sldId id="284" r:id="rId31"/>
    <p:sldId id="285" r:id="rId32"/>
    <p:sldId id="273" r:id="rId33"/>
    <p:sldId id="287" r:id="rId34"/>
    <p:sldId id="28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166"/>
    <a:srgbClr val="0C3B4C"/>
    <a:srgbClr val="45BD98"/>
    <a:srgbClr val="1560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445"/>
    <p:restoredTop sz="69638" autoAdjust="0"/>
  </p:normalViewPr>
  <p:slideViewPr>
    <p:cSldViewPr snapToGrid="0">
      <p:cViewPr varScale="1">
        <p:scale>
          <a:sx n="80" d="100"/>
          <a:sy n="80" d="100"/>
        </p:scale>
        <p:origin x="180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FFD166"/>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FFD166"/>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FFD166"/>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FFD166"/>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45BD98"/>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45BD98"/>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a:solidFill>
          <a:srgbClr val="FFD166"/>
        </a:solidFill>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45BD98"/>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a:solidFill>
          <a:srgbClr val="FFD166"/>
        </a:solidFill>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45BD98"/>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a:solidFill>
          <a:srgbClr val="FFD166"/>
        </a:solidFill>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F63156-E111-4E23-87B1-55C9809022F0}" type="datetimeFigureOut">
              <a:rPr lang="en-US" smtClean="0"/>
              <a:t>5/9/24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221D1E-7B79-476D-A90A-C92A8E5D0BC2}" type="slidenum">
              <a:rPr lang="en-US" smtClean="0"/>
              <a:t>‹#›</a:t>
            </a:fld>
            <a:endParaRPr lang="en-US"/>
          </a:p>
        </p:txBody>
      </p:sp>
    </p:spTree>
    <p:extLst>
      <p:ext uri="{BB962C8B-B14F-4D97-AF65-F5344CB8AC3E}">
        <p14:creationId xmlns:p14="http://schemas.microsoft.com/office/powerpoint/2010/main" val="3630026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2024-05-09 (</a:t>
            </a:r>
            <a:r>
              <a:rPr lang="en-US" dirty="0" err="1"/>
              <a:t>amy</a:t>
            </a:r>
            <a:r>
              <a:rPr lang="en-US" dirty="0"/>
              <a:t>): This slide is beautiful.</a:t>
            </a:r>
          </a:p>
        </p:txBody>
      </p:sp>
      <p:sp>
        <p:nvSpPr>
          <p:cNvPr id="4" name="Slide Number Placeholder 3"/>
          <p:cNvSpPr>
            <a:spLocks noGrp="1"/>
          </p:cNvSpPr>
          <p:nvPr>
            <p:ph type="sldNum" sz="quarter" idx="5"/>
          </p:nvPr>
        </p:nvSpPr>
        <p:spPr/>
        <p:txBody>
          <a:bodyPr/>
          <a:lstStyle/>
          <a:p>
            <a:fld id="{74221D1E-7B79-476D-A90A-C92A8E5D0BC2}" type="slidenum">
              <a:rPr lang="en-US" smtClean="0"/>
              <a:t>1</a:t>
            </a:fld>
            <a:endParaRPr lang="en-US"/>
          </a:p>
        </p:txBody>
      </p:sp>
    </p:spTree>
    <p:extLst>
      <p:ext uri="{BB962C8B-B14F-4D97-AF65-F5344CB8AC3E}">
        <p14:creationId xmlns:p14="http://schemas.microsoft.com/office/powerpoint/2010/main" val="372841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replicating the competition results tests the entire pipeline: whether</a:t>
            </a:r>
            <a:br>
              <a:rPr lang="en-US" sz="1800" b="0" i="0" dirty="0">
                <a:solidFill>
                  <a:srgbClr val="000000"/>
                </a:solidFill>
                <a:effectLst/>
                <a:latin typeface="LinLibertineT"/>
              </a:rPr>
            </a:br>
            <a:r>
              <a:rPr lang="en-US" sz="1800" b="0" i="0" dirty="0">
                <a:solidFill>
                  <a:srgbClr val="000000"/>
                </a:solidFill>
                <a:effectLst/>
                <a:latin typeface="LinLibertineT"/>
              </a:rPr>
              <a:t>ChatGPT produces the same responses now as it did a few months</a:t>
            </a:r>
            <a:br>
              <a:rPr lang="en-US" sz="1800" b="0" i="0" dirty="0">
                <a:solidFill>
                  <a:srgbClr val="000000"/>
                </a:solidFill>
                <a:effectLst/>
                <a:latin typeface="LinLibertineT"/>
              </a:rPr>
            </a:br>
            <a:r>
              <a:rPr lang="en-US" sz="1800" b="0" i="0" dirty="0">
                <a:solidFill>
                  <a:srgbClr val="000000"/>
                </a:solidFill>
                <a:effectLst/>
                <a:latin typeface="LinLibertineT"/>
              </a:rPr>
              <a:t>ago, whether the scripts run the same in our computational environment </a:t>
            </a:r>
          </a:p>
          <a:p>
            <a:r>
              <a:rPr lang="en-US" sz="1800" b="0" i="0" dirty="0">
                <a:solidFill>
                  <a:srgbClr val="000000"/>
                </a:solidFill>
                <a:effectLst/>
                <a:latin typeface="LinLibertineT"/>
              </a:rPr>
              <a:t>as on the organizers’ machines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17</a:t>
            </a:fld>
            <a:endParaRPr lang="en-US"/>
          </a:p>
        </p:txBody>
      </p:sp>
    </p:spTree>
    <p:extLst>
      <p:ext uri="{BB962C8B-B14F-4D97-AF65-F5344CB8AC3E}">
        <p14:creationId xmlns:p14="http://schemas.microsoft.com/office/powerpoint/2010/main" val="2608119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Bahnschrift SemiBold Condensed" panose="020B0502040204020203" pitchFamily="34" charset="0"/>
              </a:rPr>
              <a:t>Score Distributions for the Replication and Competition Results. For each distribution, the outliers are scores for ‘The Organizer’ and ‘</a:t>
            </a:r>
            <a:r>
              <a:rPr lang="en-US" sz="1200" dirty="0" err="1">
                <a:latin typeface="Bahnschrift SemiBold Condensed" panose="020B0502040204020203" pitchFamily="34" charset="0"/>
              </a:rPr>
              <a:t>dereventsolve</a:t>
            </a:r>
            <a:r>
              <a:rPr lang="en-US" sz="1200" dirty="0">
                <a:latin typeface="Bahnschrift SemiBold Condensed" panose="020B0502040204020203" pitchFamily="34" charset="0"/>
              </a:rPr>
              <a:t>.</a:t>
            </a: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18</a:t>
            </a:fld>
            <a:endParaRPr lang="en-US"/>
          </a:p>
        </p:txBody>
      </p:sp>
    </p:spTree>
    <p:extLst>
      <p:ext uri="{BB962C8B-B14F-4D97-AF65-F5344CB8AC3E}">
        <p14:creationId xmlns:p14="http://schemas.microsoft.com/office/powerpoint/2010/main" val="3912216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latin typeface="Bahnschrift SemiBold Condensed" panose="020B0502040204020203" pitchFamily="34" charset="0"/>
              </a:rPr>
              <a:t>An important difference in scoring for the generalization experiment results </a:t>
            </a:r>
          </a:p>
          <a:p>
            <a:pPr lvl="2"/>
            <a:r>
              <a:rPr lang="en-US" dirty="0">
                <a:latin typeface="Bahnschrift SemiBold Condensed" panose="020B0502040204020203" pitchFamily="34" charset="0"/>
              </a:rPr>
              <a:t>is that all reported scores are </a:t>
            </a:r>
            <a:r>
              <a:rPr lang="en-US" b="1" dirty="0">
                <a:latin typeface="Bahnschrift SemiBold Condensed" panose="020B0502040204020203" pitchFamily="34" charset="0"/>
              </a:rPr>
              <a:t>raw scores</a:t>
            </a:r>
            <a:r>
              <a:rPr lang="en-US" dirty="0">
                <a:latin typeface="Bahnschrift SemiBold Condensed" panose="020B0502040204020203" pitchFamily="34" charset="0"/>
              </a:rPr>
              <a:t>. The competition’s scoring process </a:t>
            </a:r>
          </a:p>
          <a:p>
            <a:pPr lvl="2"/>
            <a:r>
              <a:rPr lang="en-US" dirty="0">
                <a:latin typeface="Bahnschrift SemiBold Condensed" panose="020B0502040204020203" pitchFamily="34" charset="0"/>
              </a:rPr>
              <a:t>includes two “dynamic” aspects – weighting and normalization – that make </a:t>
            </a:r>
          </a:p>
          <a:p>
            <a:pPr lvl="2"/>
            <a:r>
              <a:rPr lang="en-US" dirty="0">
                <a:latin typeface="Bahnschrift SemiBold Condensed" panose="020B0502040204020203" pitchFamily="34" charset="0"/>
              </a:rPr>
              <a:t>scores incomparable across experiments (or different iterations of the competition). </a:t>
            </a:r>
          </a:p>
          <a:p>
            <a:pPr lvl="2"/>
            <a:r>
              <a:rPr lang="en-US" dirty="0">
                <a:latin typeface="Bahnschrift SemiBold Condensed" panose="020B0502040204020203" pitchFamily="34" charset="0"/>
              </a:rPr>
              <a:t>Per letter scores are weighted to give more weight to harder letters and</a:t>
            </a:r>
          </a:p>
          <a:p>
            <a:pPr lvl="2"/>
            <a:r>
              <a:rPr lang="en-US" dirty="0">
                <a:latin typeface="Bahnschrift SemiBold Condensed" panose="020B0502040204020203" pitchFamily="34" charset="0"/>
              </a:rPr>
              <a:t>less weight to easier letters (easier/harder measured by how well</a:t>
            </a:r>
          </a:p>
          <a:p>
            <a:pPr lvl="2"/>
            <a:r>
              <a:rPr lang="en-US" dirty="0">
                <a:latin typeface="Bahnschrift SemiBold Condensed" panose="020B0502040204020203" pitchFamily="34" charset="0"/>
              </a:rPr>
              <a:t>prompts do). The weighted scores are then normalized by dividing</a:t>
            </a:r>
          </a:p>
          <a:p>
            <a:pPr lvl="2"/>
            <a:r>
              <a:rPr lang="en-US" dirty="0">
                <a:latin typeface="Bahnschrift SemiBold Condensed" panose="020B0502040204020203" pitchFamily="34" charset="0"/>
              </a:rPr>
              <a:t>each prompt’s score by the sum of all prompt scores and multiplying</a:t>
            </a:r>
          </a:p>
          <a:p>
            <a:pPr lvl="2"/>
            <a:r>
              <a:rPr lang="en-US" dirty="0">
                <a:latin typeface="Bahnschrift SemiBold Condensed" panose="020B0502040204020203" pitchFamily="34" charset="0"/>
              </a:rPr>
              <a:t>by 100, effectively making the final score a percentage (all scores in</a:t>
            </a:r>
          </a:p>
          <a:p>
            <a:pPr lvl="2"/>
            <a:r>
              <a:rPr lang="en-US" dirty="0">
                <a:latin typeface="Bahnschrift SemiBold Condensed" panose="020B0502040204020203" pitchFamily="34" charset="0"/>
              </a:rPr>
              <a:t>the competition total to 100). To make scores comparable between</a:t>
            </a:r>
          </a:p>
          <a:p>
            <a:pPr lvl="2"/>
            <a:r>
              <a:rPr lang="en-US" dirty="0">
                <a:latin typeface="Bahnschrift SemiBold Condensed" panose="020B0502040204020203" pitchFamily="34" charset="0"/>
              </a:rPr>
              <a:t>different experiments, a new metric called raw score is introduced.</a:t>
            </a:r>
          </a:p>
          <a:p>
            <a:pPr lvl="2"/>
            <a:r>
              <a:rPr lang="en-US" dirty="0">
                <a:latin typeface="Bahnschrift SemiBold Condensed" panose="020B0502040204020203" pitchFamily="34" charset="0"/>
              </a:rPr>
              <a:t>It removes the dynamic aspects of the original competition: letters</a:t>
            </a:r>
          </a:p>
          <a:p>
            <a:pPr lvl="2"/>
            <a:r>
              <a:rPr lang="en-US" dirty="0">
                <a:latin typeface="Bahnschrift SemiBold Condensed" panose="020B0502040204020203" pitchFamily="34" charset="0"/>
              </a:rPr>
              <a:t>are equally weighted, and there is no normalization (summarized</a:t>
            </a:r>
          </a:p>
          <a:p>
            <a:pPr lvl="2"/>
            <a:r>
              <a:rPr lang="en-US" dirty="0">
                <a:latin typeface="Bahnschrift SemiBold Condensed" panose="020B0502040204020203" pitchFamily="34" charset="0"/>
              </a:rPr>
              <a:t>in Section 2.3)</a:t>
            </a: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19</a:t>
            </a:fld>
            <a:endParaRPr lang="en-US"/>
          </a:p>
        </p:txBody>
      </p:sp>
    </p:spTree>
    <p:extLst>
      <p:ext uri="{BB962C8B-B14F-4D97-AF65-F5344CB8AC3E}">
        <p14:creationId xmlns:p14="http://schemas.microsoft.com/office/powerpoint/2010/main" val="3856399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dirty="0">
                <a:solidFill>
                  <a:srgbClr val="000000"/>
                </a:solidFill>
                <a:effectLst/>
                <a:latin typeface="LinLibertineTB"/>
              </a:rPr>
              <a:t>Zero-Shot Generalization </a:t>
            </a:r>
            <a:r>
              <a:rPr lang="en-US" sz="1800" b="0" i="0" dirty="0">
                <a:solidFill>
                  <a:srgbClr val="000000"/>
                </a:solidFill>
                <a:effectLst/>
                <a:latin typeface="LinLibertineT"/>
              </a:rPr>
              <a:t>tests generalization when prompts</a:t>
            </a:r>
            <a:br>
              <a:rPr lang="en-US" sz="1800" b="0" i="0" dirty="0">
                <a:solidFill>
                  <a:srgbClr val="000000"/>
                </a:solidFill>
                <a:effectLst/>
                <a:latin typeface="LinLibertineT"/>
              </a:rPr>
            </a:br>
            <a:r>
              <a:rPr lang="en-US" sz="1800" b="0" i="0" dirty="0">
                <a:solidFill>
                  <a:srgbClr val="000000"/>
                </a:solidFill>
                <a:effectLst/>
                <a:latin typeface="LinLibertineT"/>
              </a:rPr>
              <a:t>explain how levels should be generated without referencing example solutions. </a:t>
            </a:r>
          </a:p>
          <a:p>
            <a:r>
              <a:rPr lang="en-US" sz="1800" b="0" i="0" dirty="0">
                <a:solidFill>
                  <a:srgbClr val="000000"/>
                </a:solidFill>
                <a:effectLst/>
                <a:latin typeface="LinLibertineT"/>
              </a:rPr>
              <a:t>The original competition prompts are modified to</a:t>
            </a:r>
            <a:br>
              <a:rPr lang="en-US" sz="1800" b="0" i="0" dirty="0">
                <a:solidFill>
                  <a:srgbClr val="000000"/>
                </a:solidFill>
                <a:effectLst/>
                <a:latin typeface="LinLibertineT"/>
              </a:rPr>
            </a:br>
            <a:r>
              <a:rPr lang="en-US" sz="1800" b="0" i="0" dirty="0">
                <a:solidFill>
                  <a:srgbClr val="000000"/>
                </a:solidFill>
                <a:effectLst/>
                <a:latin typeface="LinLibertineT"/>
              </a:rPr>
              <a:t>exclude any example instructions for letters. The zero-shot generalization test </a:t>
            </a:r>
          </a:p>
          <a:p>
            <a:r>
              <a:rPr lang="en-US" sz="1800" b="0" i="0" dirty="0">
                <a:solidFill>
                  <a:srgbClr val="000000"/>
                </a:solidFill>
                <a:effectLst/>
                <a:latin typeface="LinLibertineT"/>
              </a:rPr>
              <a:t>is a strong test of generalization, and it is a common</a:t>
            </a:r>
            <a:br>
              <a:rPr lang="en-US" sz="1800" b="0" i="0" dirty="0">
                <a:solidFill>
                  <a:srgbClr val="000000"/>
                </a:solidFill>
                <a:effectLst/>
                <a:latin typeface="LinLibertineT"/>
              </a:rPr>
            </a:br>
            <a:r>
              <a:rPr lang="en-US" sz="1800" b="0" i="0" dirty="0">
                <a:solidFill>
                  <a:srgbClr val="000000"/>
                </a:solidFill>
                <a:effectLst/>
                <a:latin typeface="LinLibertineT"/>
              </a:rPr>
              <a:t>way to test generalization in the LLM evaluation literature. In the</a:t>
            </a:r>
            <a:br>
              <a:rPr lang="en-US" sz="1800" b="0" i="0" dirty="0">
                <a:solidFill>
                  <a:srgbClr val="000000"/>
                </a:solidFill>
                <a:effectLst/>
                <a:latin typeface="LinLibertineT"/>
              </a:rPr>
            </a:br>
            <a:r>
              <a:rPr lang="en-US" sz="1800" b="0" i="0" dirty="0">
                <a:solidFill>
                  <a:srgbClr val="000000"/>
                </a:solidFill>
                <a:effectLst/>
                <a:latin typeface="LinLibertineT"/>
              </a:rPr>
              <a:t>ChatGPT4PCG case, zero-shot prompting means building a prompt</a:t>
            </a:r>
            <a:br>
              <a:rPr lang="en-US" sz="1800" b="0" i="0" dirty="0">
                <a:solidFill>
                  <a:srgbClr val="000000"/>
                </a:solidFill>
                <a:effectLst/>
                <a:latin typeface="LinLibertineT"/>
              </a:rPr>
            </a:br>
            <a:r>
              <a:rPr lang="en-US" sz="1800" b="0" i="0" dirty="0">
                <a:solidFill>
                  <a:srgbClr val="000000"/>
                </a:solidFill>
                <a:effectLst/>
                <a:latin typeface="LinLibertineT"/>
              </a:rPr>
              <a:t>that can include any amount of general discussion, but excludes</a:t>
            </a:r>
            <a:br>
              <a:rPr lang="en-US" sz="1800" b="0" i="0" dirty="0">
                <a:solidFill>
                  <a:srgbClr val="000000"/>
                </a:solidFill>
                <a:effectLst/>
                <a:latin typeface="LinLibertineT"/>
              </a:rPr>
            </a:br>
            <a:r>
              <a:rPr lang="en-US" sz="1800" b="0" i="0" dirty="0">
                <a:solidFill>
                  <a:srgbClr val="000000"/>
                </a:solidFill>
                <a:effectLst/>
                <a:latin typeface="LinLibertineT"/>
              </a:rPr>
              <a:t>explicit drop sequences for any letters.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20</a:t>
            </a:fld>
            <a:endParaRPr lang="en-US"/>
          </a:p>
        </p:txBody>
      </p:sp>
    </p:spTree>
    <p:extLst>
      <p:ext uri="{BB962C8B-B14F-4D97-AF65-F5344CB8AC3E}">
        <p14:creationId xmlns:p14="http://schemas.microsoft.com/office/powerpoint/2010/main" val="2048929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dirty="0">
                <a:solidFill>
                  <a:srgbClr val="000000"/>
                </a:solidFill>
                <a:effectLst/>
                <a:latin typeface="LinLibertineTB"/>
              </a:rPr>
              <a:t>One-Shot Generalization </a:t>
            </a:r>
            <a:r>
              <a:rPr lang="en-US" sz="1800" b="0" i="0" dirty="0">
                <a:solidFill>
                  <a:srgbClr val="000000"/>
                </a:solidFill>
                <a:effectLst/>
                <a:latin typeface="LinLibertineT"/>
              </a:rPr>
              <a:t>is a common way to prompt LLMs</a:t>
            </a:r>
            <a:br>
              <a:rPr lang="en-US" sz="1800" b="0" i="0" dirty="0">
                <a:solidFill>
                  <a:srgbClr val="000000"/>
                </a:solidFill>
                <a:effectLst/>
                <a:latin typeface="LinLibertineT"/>
              </a:rPr>
            </a:br>
            <a:r>
              <a:rPr lang="en-US" sz="1800" b="0" i="0" dirty="0">
                <a:solidFill>
                  <a:srgbClr val="000000"/>
                </a:solidFill>
                <a:effectLst/>
                <a:latin typeface="LinLibertineT"/>
              </a:rPr>
              <a:t>that are expected to generalize from one example solution. It is a</a:t>
            </a:r>
            <a:br>
              <a:rPr lang="en-US" sz="1800" b="0" i="0" dirty="0">
                <a:solidFill>
                  <a:srgbClr val="000000"/>
                </a:solidFill>
                <a:effectLst/>
                <a:latin typeface="LinLibertineT"/>
              </a:rPr>
            </a:br>
            <a:r>
              <a:rPr lang="en-US" sz="1800" b="0" i="0" dirty="0">
                <a:solidFill>
                  <a:srgbClr val="000000"/>
                </a:solidFill>
                <a:effectLst/>
                <a:latin typeface="LinLibertineT"/>
              </a:rPr>
              <a:t>strong test of generalization, but weaker than the zero-shot setting</a:t>
            </a:r>
            <a:br>
              <a:rPr lang="en-US" sz="1800" b="0" i="0" dirty="0">
                <a:solidFill>
                  <a:srgbClr val="000000"/>
                </a:solidFill>
                <a:effectLst/>
                <a:latin typeface="LinLibertineT"/>
              </a:rPr>
            </a:br>
            <a:r>
              <a:rPr lang="en-US" sz="1800" b="0" i="0" dirty="0">
                <a:solidFill>
                  <a:srgbClr val="000000"/>
                </a:solidFill>
                <a:effectLst/>
                <a:latin typeface="LinLibertineT"/>
              </a:rPr>
              <a:t>which is expected to generalize to other cases without an example</a:t>
            </a:r>
            <a:br>
              <a:rPr lang="en-US" sz="1800" b="0" i="0" dirty="0">
                <a:solidFill>
                  <a:srgbClr val="000000"/>
                </a:solidFill>
                <a:effectLst/>
                <a:latin typeface="LinLibertineT"/>
              </a:rPr>
            </a:br>
            <a:r>
              <a:rPr lang="en-US" sz="1800" b="0" i="0" dirty="0">
                <a:solidFill>
                  <a:srgbClr val="000000"/>
                </a:solidFill>
                <a:effectLst/>
                <a:latin typeface="LinLibertineT"/>
              </a:rPr>
              <a:t>solution. In this experiment, 26 modified versions of all competition</a:t>
            </a:r>
            <a:br>
              <a:rPr lang="en-US" sz="1800" b="0" i="0" dirty="0">
                <a:solidFill>
                  <a:srgbClr val="000000"/>
                </a:solidFill>
                <a:effectLst/>
                <a:latin typeface="LinLibertineT"/>
              </a:rPr>
            </a:br>
            <a:r>
              <a:rPr lang="en-US" sz="1800" b="0" i="0" dirty="0">
                <a:solidFill>
                  <a:srgbClr val="000000"/>
                </a:solidFill>
                <a:effectLst/>
                <a:latin typeface="LinLibertineT"/>
              </a:rPr>
              <a:t>entries are tested, one for each possible choice of one-shot letter. We</a:t>
            </a:r>
            <a:br>
              <a:rPr lang="en-US" sz="1800" b="0" i="0" dirty="0">
                <a:solidFill>
                  <a:srgbClr val="000000"/>
                </a:solidFill>
                <a:effectLst/>
                <a:latin typeface="LinLibertineT"/>
              </a:rPr>
            </a:br>
            <a:r>
              <a:rPr lang="en-US" sz="1800" b="0" i="0" dirty="0">
                <a:solidFill>
                  <a:srgbClr val="000000"/>
                </a:solidFill>
                <a:effectLst/>
                <a:latin typeface="LinLibertineT"/>
              </a:rPr>
              <a:t>modified the original prompts to remove any explicit solutions other</a:t>
            </a:r>
            <a:br>
              <a:rPr lang="en-US" sz="1800" b="0" i="0" dirty="0">
                <a:solidFill>
                  <a:srgbClr val="000000"/>
                </a:solidFill>
                <a:effectLst/>
                <a:latin typeface="LinLibertineT"/>
              </a:rPr>
            </a:br>
            <a:r>
              <a:rPr lang="en-US" sz="1800" b="0" i="0" dirty="0">
                <a:solidFill>
                  <a:srgbClr val="000000"/>
                </a:solidFill>
                <a:effectLst/>
                <a:latin typeface="LinLibertineT"/>
              </a:rPr>
              <a:t>than the one letter being tested each time. While some submissions</a:t>
            </a:r>
            <a:br>
              <a:rPr lang="en-US" sz="1800" b="0" i="0" dirty="0">
                <a:solidFill>
                  <a:srgbClr val="000000"/>
                </a:solidFill>
                <a:effectLst/>
                <a:latin typeface="LinLibertineT"/>
              </a:rPr>
            </a:br>
            <a:r>
              <a:rPr lang="en-US" sz="1800" b="0" i="0" dirty="0">
                <a:solidFill>
                  <a:srgbClr val="000000"/>
                </a:solidFill>
                <a:effectLst/>
                <a:latin typeface="LinLibertineT"/>
              </a:rPr>
              <a:t>have an example for each of the letters (namely The Organizer and</a:t>
            </a:r>
            <a:br>
              <a:rPr lang="en-US" sz="1800" b="0" i="0" dirty="0">
                <a:solidFill>
                  <a:srgbClr val="000000"/>
                </a:solidFill>
                <a:effectLst/>
                <a:latin typeface="LinLibertineT"/>
              </a:rPr>
            </a:br>
            <a:r>
              <a:rPr lang="en-US" sz="1800" b="0" i="0" dirty="0" err="1">
                <a:solidFill>
                  <a:srgbClr val="000000"/>
                </a:solidFill>
                <a:effectLst/>
                <a:latin typeface="LinLibertineT"/>
              </a:rPr>
              <a:t>dereventsolve</a:t>
            </a:r>
            <a:r>
              <a:rPr lang="en-US" sz="1800" b="0" i="0" dirty="0">
                <a:solidFill>
                  <a:srgbClr val="000000"/>
                </a:solidFill>
                <a:effectLst/>
                <a:latin typeface="LinLibertineT"/>
              </a:rPr>
              <a:t>), the rest include partial examples, so in some cases</a:t>
            </a:r>
            <a:br>
              <a:rPr lang="en-US" sz="1800" b="0" i="0" dirty="0">
                <a:solidFill>
                  <a:srgbClr val="000000"/>
                </a:solidFill>
                <a:effectLst/>
                <a:latin typeface="LinLibertineT"/>
              </a:rPr>
            </a:br>
            <a:r>
              <a:rPr lang="en-US" sz="1800" b="0" i="0" dirty="0">
                <a:solidFill>
                  <a:srgbClr val="000000"/>
                </a:solidFill>
                <a:effectLst/>
                <a:latin typeface="LinLibertineT"/>
              </a:rPr>
              <a:t>this results in the modified prompts actually being zero-shot. In</a:t>
            </a:r>
            <a:br>
              <a:rPr lang="en-US" sz="1800" b="0" i="0" dirty="0">
                <a:solidFill>
                  <a:srgbClr val="000000"/>
                </a:solidFill>
                <a:effectLst/>
                <a:latin typeface="LinLibertineT"/>
              </a:rPr>
            </a:br>
            <a:r>
              <a:rPr lang="en-US" sz="1800" b="0" i="0" dirty="0">
                <a:solidFill>
                  <a:srgbClr val="000000"/>
                </a:solidFill>
                <a:effectLst/>
                <a:latin typeface="LinLibertineT"/>
              </a:rPr>
              <a:t>those cases we excluded them from the results presentation.</a:t>
            </a:r>
            <a:r>
              <a:rPr lang="en-US" dirty="0"/>
              <a:t> </a:t>
            </a:r>
            <a:br>
              <a:rPr lang="en-US" dirty="0"/>
            </a:br>
            <a:endParaRPr lang="en-US" dirty="0"/>
          </a:p>
          <a:p>
            <a:r>
              <a:rPr lang="en-US" sz="1800" b="1" i="0" dirty="0">
                <a:solidFill>
                  <a:srgbClr val="000000"/>
                </a:solidFill>
                <a:effectLst/>
                <a:latin typeface="LinLibertineTB"/>
              </a:rPr>
              <a:t>Figure 6: Results of the One-Shot Generalization Experiment.</a:t>
            </a:r>
            <a:br>
              <a:rPr lang="en-US" sz="1800" b="1" i="0" dirty="0">
                <a:solidFill>
                  <a:srgbClr val="000000"/>
                </a:solidFill>
                <a:effectLst/>
                <a:latin typeface="LinLibertineTB"/>
              </a:rPr>
            </a:br>
            <a:r>
              <a:rPr lang="en-US" sz="1800" b="1" i="0" dirty="0">
                <a:solidFill>
                  <a:srgbClr val="000000"/>
                </a:solidFill>
                <a:effectLst/>
                <a:latin typeface="LinLibertineTB"/>
              </a:rPr>
              <a:t>A subset of prompts include instructions for generating specific letters, and the performance for a prompt is shown only</a:t>
            </a:r>
            <a:br>
              <a:rPr lang="en-US" sz="1800" b="1" i="0" dirty="0">
                <a:solidFill>
                  <a:srgbClr val="000000"/>
                </a:solidFill>
                <a:effectLst/>
                <a:latin typeface="LinLibertineTB"/>
              </a:rPr>
            </a:br>
            <a:r>
              <a:rPr lang="en-US" sz="1800" b="1" i="0" dirty="0">
                <a:solidFill>
                  <a:srgbClr val="000000"/>
                </a:solidFill>
                <a:effectLst/>
                <a:latin typeface="LinLibertineTB"/>
              </a:rPr>
              <a:t>for prompts that contain the given shot-letter.</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21</a:t>
            </a:fld>
            <a:endParaRPr lang="en-US"/>
          </a:p>
        </p:txBody>
      </p:sp>
    </p:spTree>
    <p:extLst>
      <p:ext uri="{BB962C8B-B14F-4D97-AF65-F5344CB8AC3E}">
        <p14:creationId xmlns:p14="http://schemas.microsoft.com/office/powerpoint/2010/main" val="39865589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dirty="0">
                <a:solidFill>
                  <a:srgbClr val="000000"/>
                </a:solidFill>
                <a:effectLst/>
                <a:latin typeface="LinLibertineTB"/>
              </a:rPr>
              <a:t>One-Shot Generalization </a:t>
            </a:r>
            <a:r>
              <a:rPr lang="en-US" sz="1800" b="0" i="0" dirty="0">
                <a:solidFill>
                  <a:srgbClr val="000000"/>
                </a:solidFill>
                <a:effectLst/>
                <a:latin typeface="LinLibertineT"/>
              </a:rPr>
              <a:t>is a common way to prompt LLMs</a:t>
            </a:r>
            <a:br>
              <a:rPr lang="en-US" sz="1800" b="0" i="0" dirty="0">
                <a:solidFill>
                  <a:srgbClr val="000000"/>
                </a:solidFill>
                <a:effectLst/>
                <a:latin typeface="LinLibertineT"/>
              </a:rPr>
            </a:br>
            <a:r>
              <a:rPr lang="en-US" sz="1800" b="0" i="0" dirty="0">
                <a:solidFill>
                  <a:srgbClr val="000000"/>
                </a:solidFill>
                <a:effectLst/>
                <a:latin typeface="LinLibertineT"/>
              </a:rPr>
              <a:t>that are expected to generalize from one example solution. It is a</a:t>
            </a:r>
            <a:br>
              <a:rPr lang="en-US" sz="1800" b="0" i="0" dirty="0">
                <a:solidFill>
                  <a:srgbClr val="000000"/>
                </a:solidFill>
                <a:effectLst/>
                <a:latin typeface="LinLibertineT"/>
              </a:rPr>
            </a:br>
            <a:r>
              <a:rPr lang="en-US" sz="1800" b="0" i="0" dirty="0">
                <a:solidFill>
                  <a:srgbClr val="000000"/>
                </a:solidFill>
                <a:effectLst/>
                <a:latin typeface="LinLibertineT"/>
              </a:rPr>
              <a:t>strong test of generalization, but weaker than the zero-shot setting</a:t>
            </a:r>
            <a:br>
              <a:rPr lang="en-US" sz="1800" b="0" i="0" dirty="0">
                <a:solidFill>
                  <a:srgbClr val="000000"/>
                </a:solidFill>
                <a:effectLst/>
                <a:latin typeface="LinLibertineT"/>
              </a:rPr>
            </a:br>
            <a:r>
              <a:rPr lang="en-US" sz="1800" b="0" i="0" dirty="0">
                <a:solidFill>
                  <a:srgbClr val="000000"/>
                </a:solidFill>
                <a:effectLst/>
                <a:latin typeface="LinLibertineT"/>
              </a:rPr>
              <a:t>which is expected to generalize to other cases without an example</a:t>
            </a:r>
            <a:br>
              <a:rPr lang="en-US" sz="1800" b="0" i="0" dirty="0">
                <a:solidFill>
                  <a:srgbClr val="000000"/>
                </a:solidFill>
                <a:effectLst/>
                <a:latin typeface="LinLibertineT"/>
              </a:rPr>
            </a:br>
            <a:r>
              <a:rPr lang="en-US" sz="1800" b="0" i="0" dirty="0">
                <a:solidFill>
                  <a:srgbClr val="000000"/>
                </a:solidFill>
                <a:effectLst/>
                <a:latin typeface="LinLibertineT"/>
              </a:rPr>
              <a:t>solution. In this experiment, 26 modified versions of all competition</a:t>
            </a:r>
            <a:br>
              <a:rPr lang="en-US" sz="1800" b="0" i="0" dirty="0">
                <a:solidFill>
                  <a:srgbClr val="000000"/>
                </a:solidFill>
                <a:effectLst/>
                <a:latin typeface="LinLibertineT"/>
              </a:rPr>
            </a:br>
            <a:r>
              <a:rPr lang="en-US" sz="1800" b="0" i="0" dirty="0">
                <a:solidFill>
                  <a:srgbClr val="000000"/>
                </a:solidFill>
                <a:effectLst/>
                <a:latin typeface="LinLibertineT"/>
              </a:rPr>
              <a:t>entries are tested, one for each possible choice of one-shot letter. We</a:t>
            </a:r>
            <a:br>
              <a:rPr lang="en-US" sz="1800" b="0" i="0" dirty="0">
                <a:solidFill>
                  <a:srgbClr val="000000"/>
                </a:solidFill>
                <a:effectLst/>
                <a:latin typeface="LinLibertineT"/>
              </a:rPr>
            </a:br>
            <a:r>
              <a:rPr lang="en-US" sz="1800" b="0" i="0" dirty="0">
                <a:solidFill>
                  <a:srgbClr val="000000"/>
                </a:solidFill>
                <a:effectLst/>
                <a:latin typeface="LinLibertineT"/>
              </a:rPr>
              <a:t>modified the original prompts to remove any explicit solutions other</a:t>
            </a:r>
            <a:br>
              <a:rPr lang="en-US" sz="1800" b="0" i="0" dirty="0">
                <a:solidFill>
                  <a:srgbClr val="000000"/>
                </a:solidFill>
                <a:effectLst/>
                <a:latin typeface="LinLibertineT"/>
              </a:rPr>
            </a:br>
            <a:r>
              <a:rPr lang="en-US" sz="1800" b="0" i="0" dirty="0">
                <a:solidFill>
                  <a:srgbClr val="000000"/>
                </a:solidFill>
                <a:effectLst/>
                <a:latin typeface="LinLibertineT"/>
              </a:rPr>
              <a:t>than the one letter being tested each time. While some submissions</a:t>
            </a:r>
            <a:br>
              <a:rPr lang="en-US" sz="1800" b="0" i="0" dirty="0">
                <a:solidFill>
                  <a:srgbClr val="000000"/>
                </a:solidFill>
                <a:effectLst/>
                <a:latin typeface="LinLibertineT"/>
              </a:rPr>
            </a:br>
            <a:r>
              <a:rPr lang="en-US" sz="1800" b="0" i="0" dirty="0">
                <a:solidFill>
                  <a:srgbClr val="000000"/>
                </a:solidFill>
                <a:effectLst/>
                <a:latin typeface="LinLibertineT"/>
              </a:rPr>
              <a:t>have an example for each of the letters (namely The Organizer and</a:t>
            </a:r>
            <a:br>
              <a:rPr lang="en-US" sz="1800" b="0" i="0" dirty="0">
                <a:solidFill>
                  <a:srgbClr val="000000"/>
                </a:solidFill>
                <a:effectLst/>
                <a:latin typeface="LinLibertineT"/>
              </a:rPr>
            </a:br>
            <a:r>
              <a:rPr lang="en-US" sz="1800" b="0" i="0" dirty="0" err="1">
                <a:solidFill>
                  <a:srgbClr val="000000"/>
                </a:solidFill>
                <a:effectLst/>
                <a:latin typeface="LinLibertineT"/>
              </a:rPr>
              <a:t>dereventsolve</a:t>
            </a:r>
            <a:r>
              <a:rPr lang="en-US" sz="1800" b="0" i="0" dirty="0">
                <a:solidFill>
                  <a:srgbClr val="000000"/>
                </a:solidFill>
                <a:effectLst/>
                <a:latin typeface="LinLibertineT"/>
              </a:rPr>
              <a:t>), the rest include partial examples, so in some cases</a:t>
            </a:r>
            <a:br>
              <a:rPr lang="en-US" sz="1800" b="0" i="0" dirty="0">
                <a:solidFill>
                  <a:srgbClr val="000000"/>
                </a:solidFill>
                <a:effectLst/>
                <a:latin typeface="LinLibertineT"/>
              </a:rPr>
            </a:br>
            <a:r>
              <a:rPr lang="en-US" sz="1800" b="0" i="0" dirty="0">
                <a:solidFill>
                  <a:srgbClr val="000000"/>
                </a:solidFill>
                <a:effectLst/>
                <a:latin typeface="LinLibertineT"/>
              </a:rPr>
              <a:t>this results in the modified prompts actually being zero-shot. In</a:t>
            </a:r>
            <a:br>
              <a:rPr lang="en-US" sz="1800" b="0" i="0" dirty="0">
                <a:solidFill>
                  <a:srgbClr val="000000"/>
                </a:solidFill>
                <a:effectLst/>
                <a:latin typeface="LinLibertineT"/>
              </a:rPr>
            </a:br>
            <a:r>
              <a:rPr lang="en-US" sz="1800" b="0" i="0" dirty="0">
                <a:solidFill>
                  <a:srgbClr val="000000"/>
                </a:solidFill>
                <a:effectLst/>
                <a:latin typeface="LinLibertineT"/>
              </a:rPr>
              <a:t>those cases we excluded them from the results presentation.</a:t>
            </a:r>
            <a:r>
              <a:rPr lang="en-US" dirty="0"/>
              <a:t> </a:t>
            </a:r>
            <a:br>
              <a:rPr lang="en-US" dirty="0"/>
            </a:br>
            <a:endParaRPr lang="en-US" dirty="0"/>
          </a:p>
          <a:p>
            <a:r>
              <a:rPr lang="en-US" sz="1800" b="1" i="0" dirty="0">
                <a:solidFill>
                  <a:srgbClr val="000000"/>
                </a:solidFill>
                <a:effectLst/>
                <a:latin typeface="LinLibertineTB"/>
              </a:rPr>
              <a:t>Figure 6: Results of the One-Shot Generalization Experiment.</a:t>
            </a:r>
            <a:br>
              <a:rPr lang="en-US" sz="1800" b="1" i="0" dirty="0">
                <a:solidFill>
                  <a:srgbClr val="000000"/>
                </a:solidFill>
                <a:effectLst/>
                <a:latin typeface="LinLibertineTB"/>
              </a:rPr>
            </a:br>
            <a:r>
              <a:rPr lang="en-US" sz="1800" b="1" i="0" dirty="0">
                <a:solidFill>
                  <a:srgbClr val="000000"/>
                </a:solidFill>
                <a:effectLst/>
                <a:latin typeface="LinLibertineTB"/>
              </a:rPr>
              <a:t>A subset of prompts include instructions for generating specific letters, and the performance for a prompt is shown only</a:t>
            </a:r>
            <a:br>
              <a:rPr lang="en-US" sz="1800" b="1" i="0" dirty="0">
                <a:solidFill>
                  <a:srgbClr val="000000"/>
                </a:solidFill>
                <a:effectLst/>
                <a:latin typeface="LinLibertineTB"/>
              </a:rPr>
            </a:br>
            <a:r>
              <a:rPr lang="en-US" sz="1800" b="1" i="0" dirty="0">
                <a:solidFill>
                  <a:srgbClr val="000000"/>
                </a:solidFill>
                <a:effectLst/>
                <a:latin typeface="LinLibertineTB"/>
              </a:rPr>
              <a:t>for prompts that contain the given shot-letter.</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22</a:t>
            </a:fld>
            <a:endParaRPr lang="en-US"/>
          </a:p>
        </p:txBody>
      </p:sp>
    </p:spTree>
    <p:extLst>
      <p:ext uri="{BB962C8B-B14F-4D97-AF65-F5344CB8AC3E}">
        <p14:creationId xmlns:p14="http://schemas.microsoft.com/office/powerpoint/2010/main" val="39691465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dirty="0">
                <a:solidFill>
                  <a:srgbClr val="000000"/>
                </a:solidFill>
                <a:effectLst/>
                <a:latin typeface="LinLibertineTB"/>
              </a:rPr>
              <a:t>N-Shot Generalization </a:t>
            </a:r>
            <a:r>
              <a:rPr lang="en-US" sz="1800" b="0" i="0" dirty="0">
                <a:solidFill>
                  <a:srgbClr val="000000"/>
                </a:solidFill>
                <a:effectLst/>
                <a:latin typeface="LinLibertineT"/>
              </a:rPr>
              <a:t>is based on the modified versions of</a:t>
            </a:r>
            <a:br>
              <a:rPr lang="en-US" sz="1800" b="0" i="0" dirty="0">
                <a:solidFill>
                  <a:srgbClr val="000000"/>
                </a:solidFill>
                <a:effectLst/>
                <a:latin typeface="LinLibertineT"/>
              </a:rPr>
            </a:br>
            <a:r>
              <a:rPr lang="en-US" sz="1800" b="0" i="0" dirty="0">
                <a:solidFill>
                  <a:srgbClr val="000000"/>
                </a:solidFill>
                <a:effectLst/>
                <a:latin typeface="LinLibertineT"/>
              </a:rPr>
              <a:t>‘The Organizer’ and ‘</a:t>
            </a:r>
            <a:r>
              <a:rPr lang="en-US" sz="1800" b="0" i="0" dirty="0" err="1">
                <a:solidFill>
                  <a:srgbClr val="000000"/>
                </a:solidFill>
                <a:effectLst/>
                <a:latin typeface="LinLibertineT"/>
              </a:rPr>
              <a:t>Prompt_Wranglers</a:t>
            </a:r>
            <a:r>
              <a:rPr lang="en-US" sz="1800" b="0" i="0" dirty="0">
                <a:solidFill>
                  <a:srgbClr val="000000"/>
                </a:solidFill>
                <a:effectLst/>
                <a:latin typeface="LinLibertineT"/>
              </a:rPr>
              <a:t>’. This experiment varies</a:t>
            </a:r>
            <a:br>
              <a:rPr lang="en-US" sz="1800" b="0" i="0" dirty="0">
                <a:solidFill>
                  <a:srgbClr val="000000"/>
                </a:solidFill>
                <a:effectLst/>
                <a:latin typeface="LinLibertineT"/>
              </a:rPr>
            </a:br>
            <a:r>
              <a:rPr lang="en-US" sz="1800" b="0" i="0" dirty="0">
                <a:solidFill>
                  <a:srgbClr val="000000"/>
                </a:solidFill>
                <a:effectLst/>
                <a:latin typeface="LinLibertineT"/>
              </a:rPr>
              <a:t>the number of examples (“shots”) given, from zero (as in the </a:t>
            </a:r>
          </a:p>
          <a:p>
            <a:r>
              <a:rPr lang="en-US" sz="1800" b="0" i="0" dirty="0">
                <a:solidFill>
                  <a:srgbClr val="000000"/>
                </a:solidFill>
                <a:effectLst/>
                <a:latin typeface="LinLibertineT"/>
              </a:rPr>
              <a:t>Zero-shot prompting experiment) all the way up to 26 (as in the top</a:t>
            </a:r>
            <a:br>
              <a:rPr lang="en-US" sz="1800" b="0" i="0" dirty="0">
                <a:solidFill>
                  <a:srgbClr val="000000"/>
                </a:solidFill>
                <a:effectLst/>
                <a:latin typeface="LinLibertineT"/>
              </a:rPr>
            </a:br>
            <a:r>
              <a:rPr lang="en-US" sz="1800" b="0" i="0" dirty="0">
                <a:solidFill>
                  <a:srgbClr val="000000"/>
                </a:solidFill>
                <a:effectLst/>
                <a:latin typeface="LinLibertineT"/>
              </a:rPr>
              <a:t>two entries in the original competition). The experiment intends to</a:t>
            </a:r>
            <a:br>
              <a:rPr lang="en-US" sz="1800" b="0" i="0" dirty="0">
                <a:solidFill>
                  <a:srgbClr val="000000"/>
                </a:solidFill>
                <a:effectLst/>
                <a:latin typeface="LinLibertineT"/>
              </a:rPr>
            </a:br>
            <a:r>
              <a:rPr lang="en-US" sz="1800" b="0" i="0" dirty="0">
                <a:solidFill>
                  <a:srgbClr val="000000"/>
                </a:solidFill>
                <a:effectLst/>
                <a:latin typeface="LinLibertineT"/>
              </a:rPr>
              <a:t>investigate generalization along a continuum from zero example</a:t>
            </a:r>
            <a:br>
              <a:rPr lang="en-US" sz="1800" b="0" i="0" dirty="0">
                <a:solidFill>
                  <a:srgbClr val="000000"/>
                </a:solidFill>
                <a:effectLst/>
                <a:latin typeface="LinLibertineT"/>
              </a:rPr>
            </a:br>
            <a:r>
              <a:rPr lang="en-US" sz="1800" b="0" i="0" dirty="0">
                <a:solidFill>
                  <a:srgbClr val="000000"/>
                </a:solidFill>
                <a:effectLst/>
                <a:latin typeface="LinLibertineT"/>
              </a:rPr>
              <a:t>solutions provided in the prompt to all 26 example letters. The</a:t>
            </a:r>
            <a:br>
              <a:rPr lang="en-US" sz="1800" b="0" i="0" dirty="0">
                <a:solidFill>
                  <a:srgbClr val="000000"/>
                </a:solidFill>
                <a:effectLst/>
                <a:latin typeface="LinLibertineT"/>
              </a:rPr>
            </a:br>
            <a:r>
              <a:rPr lang="en-US" sz="1800" b="0" i="0" dirty="0">
                <a:solidFill>
                  <a:srgbClr val="000000"/>
                </a:solidFill>
                <a:effectLst/>
                <a:latin typeface="LinLibertineT"/>
              </a:rPr>
              <a:t>experiment starts by removing all shots from the prompts, and</a:t>
            </a:r>
            <a:br>
              <a:rPr lang="en-US" sz="1800" b="0" i="0" dirty="0">
                <a:solidFill>
                  <a:srgbClr val="000000"/>
                </a:solidFill>
                <a:effectLst/>
                <a:latin typeface="LinLibertineT"/>
              </a:rPr>
            </a:br>
            <a:r>
              <a:rPr lang="en-US" sz="1800" b="0" i="0" dirty="0">
                <a:solidFill>
                  <a:srgbClr val="000000"/>
                </a:solidFill>
                <a:effectLst/>
                <a:latin typeface="LinLibertineT"/>
              </a:rPr>
              <a:t>slowly reintroducing examples for the letter ‘A,’ then ‘A’ and ‘B’,</a:t>
            </a:r>
            <a:br>
              <a:rPr lang="en-US" sz="1800" b="0" i="0" dirty="0">
                <a:solidFill>
                  <a:srgbClr val="000000"/>
                </a:solidFill>
                <a:effectLst/>
                <a:latin typeface="LinLibertineT"/>
              </a:rPr>
            </a:br>
            <a:r>
              <a:rPr lang="en-US" sz="1800" b="0" i="0" dirty="0">
                <a:solidFill>
                  <a:srgbClr val="000000"/>
                </a:solidFill>
                <a:effectLst/>
                <a:latin typeface="LinLibertineT"/>
              </a:rPr>
              <a:t>iteratively adding letters until all 26 shots are provided in each</a:t>
            </a:r>
            <a:br>
              <a:rPr lang="en-US" sz="1800" b="0" i="0" dirty="0">
                <a:solidFill>
                  <a:srgbClr val="000000"/>
                </a:solidFill>
                <a:effectLst/>
                <a:latin typeface="LinLibertineT"/>
              </a:rPr>
            </a:br>
            <a:r>
              <a:rPr lang="en-US" sz="1800" b="0" i="0" dirty="0">
                <a:solidFill>
                  <a:srgbClr val="000000"/>
                </a:solidFill>
                <a:effectLst/>
                <a:latin typeface="LinLibertineT"/>
              </a:rPr>
              <a:t>prompt.</a:t>
            </a:r>
            <a:r>
              <a:rPr lang="en-US" dirty="0"/>
              <a:t> </a:t>
            </a:r>
          </a:p>
          <a:p>
            <a:endParaRPr lang="en-US" dirty="0"/>
          </a:p>
          <a:p>
            <a:r>
              <a:rPr lang="en-US" sz="1800" b="1" i="0" dirty="0">
                <a:solidFill>
                  <a:srgbClr val="000000"/>
                </a:solidFill>
                <a:effectLst/>
                <a:latin typeface="LinLibertineTB"/>
              </a:rPr>
              <a:t>Figure 7: Results of the N-Shot Generalization Experiment.</a:t>
            </a:r>
            <a:br>
              <a:rPr lang="en-US" sz="1800" b="1" i="0" dirty="0">
                <a:solidFill>
                  <a:srgbClr val="000000"/>
                </a:solidFill>
                <a:effectLst/>
                <a:latin typeface="LinLibertineTB"/>
              </a:rPr>
            </a:br>
            <a:r>
              <a:rPr lang="en-US" sz="1800" b="1" i="0" dirty="0">
                <a:solidFill>
                  <a:srgbClr val="000000"/>
                </a:solidFill>
                <a:effectLst/>
                <a:latin typeface="LinLibertineTB"/>
              </a:rPr>
              <a:t>The number of shots N ranges from 0 at the left to 26 at the</a:t>
            </a:r>
            <a:br>
              <a:rPr lang="en-US" sz="1800" b="1" i="0" dirty="0">
                <a:solidFill>
                  <a:srgbClr val="000000"/>
                </a:solidFill>
                <a:effectLst/>
                <a:latin typeface="LinLibertineTB"/>
              </a:rPr>
            </a:br>
            <a:r>
              <a:rPr lang="en-US" sz="1800" b="1" i="0" dirty="0">
                <a:solidFill>
                  <a:srgbClr val="000000"/>
                </a:solidFill>
                <a:effectLst/>
                <a:latin typeface="LinLibertineTB"/>
              </a:rPr>
              <a:t>right. These experiments test two prompts: ‘The Organizer’</a:t>
            </a:r>
            <a:br>
              <a:rPr lang="en-US" sz="1800" b="1" i="0" dirty="0">
                <a:solidFill>
                  <a:srgbClr val="000000"/>
                </a:solidFill>
                <a:effectLst/>
                <a:latin typeface="LinLibertineTB"/>
              </a:rPr>
            </a:br>
            <a:r>
              <a:rPr lang="en-US" sz="1800" b="1" i="0" dirty="0">
                <a:solidFill>
                  <a:srgbClr val="000000"/>
                </a:solidFill>
                <a:effectLst/>
                <a:latin typeface="LinLibertineTB"/>
              </a:rPr>
              <a:t>and ‘</a:t>
            </a:r>
            <a:r>
              <a:rPr lang="en-US" sz="1800" b="1" i="0" dirty="0" err="1">
                <a:solidFill>
                  <a:srgbClr val="000000"/>
                </a:solidFill>
                <a:effectLst/>
                <a:latin typeface="LinLibertineTB"/>
              </a:rPr>
              <a:t>Prompt_Wranglers</a:t>
            </a:r>
            <a:r>
              <a:rPr lang="en-US" sz="1800" b="1" i="0" dirty="0">
                <a:solidFill>
                  <a:srgbClr val="000000"/>
                </a:solidFill>
                <a:effectLst/>
                <a:latin typeface="LinLibertineTB"/>
              </a:rPr>
              <a:t>’</a:t>
            </a:r>
            <a:r>
              <a:rPr lang="en-US" dirty="0"/>
              <a:t> </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23</a:t>
            </a:fld>
            <a:endParaRPr lang="en-US"/>
          </a:p>
        </p:txBody>
      </p:sp>
    </p:spTree>
    <p:extLst>
      <p:ext uri="{BB962C8B-B14F-4D97-AF65-F5344CB8AC3E}">
        <p14:creationId xmlns:p14="http://schemas.microsoft.com/office/powerpoint/2010/main" val="3829716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2024-05-09 (</a:t>
            </a:r>
            <a:r>
              <a:rPr lang="en-US" dirty="0" err="1"/>
              <a:t>amy</a:t>
            </a:r>
            <a:r>
              <a:rPr lang="en-US" dirty="0"/>
              <a:t>): </a:t>
            </a:r>
          </a:p>
          <a:p>
            <a:pPr marL="171450" indent="-171450">
              <a:buFont typeface="Arial" panose="020B0604020202020204" pitchFamily="34" charset="0"/>
              <a:buChar char="•"/>
            </a:pPr>
            <a:r>
              <a:rPr lang="en-US" dirty="0"/>
              <a:t>This figure is informative.</a:t>
            </a:r>
          </a:p>
          <a:p>
            <a:pPr marL="171450" indent="-171450">
              <a:buFont typeface="Arial" panose="020B0604020202020204" pitchFamily="34" charset="0"/>
              <a:buChar char="•"/>
            </a:pPr>
            <a:r>
              <a:rPr lang="en-US" dirty="0"/>
              <a:t>Make sure that when you present any of the figures that you explain what the audience is looking at before diving into a discussion of the results. It is something that Ken stressed to me when I was learning to present, but it always feels awkward to do. Lots of people skip that step and it can be a struggle for me/the audience to catch up. But regardless, I will not be able to figure it out and hear what you are saying as the presenter at the same time.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26</a:t>
            </a:fld>
            <a:endParaRPr lang="en-US"/>
          </a:p>
        </p:txBody>
      </p:sp>
    </p:spTree>
    <p:extLst>
      <p:ext uri="{BB962C8B-B14F-4D97-AF65-F5344CB8AC3E}">
        <p14:creationId xmlns:p14="http://schemas.microsoft.com/office/powerpoint/2010/main" val="13844318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However the top-ranked prompt designed by the organizers</a:t>
            </a:r>
            <a:br>
              <a:rPr lang="en-US" sz="1800" b="0" i="0" dirty="0">
                <a:solidFill>
                  <a:srgbClr val="000000"/>
                </a:solidFill>
                <a:effectLst/>
                <a:latin typeface="LinLibertineT"/>
              </a:rPr>
            </a:br>
            <a:r>
              <a:rPr lang="en-US" sz="1800" b="0" i="0" dirty="0">
                <a:solidFill>
                  <a:srgbClr val="000000"/>
                </a:solidFill>
                <a:effectLst/>
                <a:latin typeface="LinLibertineT"/>
              </a:rPr>
              <a:t>of the competition achieves only a 60% average similarity score.</a:t>
            </a:r>
            <a:br>
              <a:rPr lang="en-US" sz="1800" b="0" i="0" dirty="0">
                <a:solidFill>
                  <a:srgbClr val="000000"/>
                </a:solidFill>
                <a:effectLst/>
                <a:latin typeface="LinLibertineT"/>
              </a:rPr>
            </a:br>
            <a:r>
              <a:rPr lang="en-US" sz="1800" b="0" i="0" dirty="0">
                <a:solidFill>
                  <a:srgbClr val="000000"/>
                </a:solidFill>
                <a:effectLst/>
                <a:latin typeface="LinLibertineT"/>
              </a:rPr>
              <a:t>One possible cause for the low similarity scores may be due to the</a:t>
            </a:r>
            <a:br>
              <a:rPr lang="en-US" sz="1800" b="0" i="0" dirty="0">
                <a:solidFill>
                  <a:srgbClr val="000000"/>
                </a:solidFill>
                <a:effectLst/>
                <a:latin typeface="LinLibertineT"/>
              </a:rPr>
            </a:br>
            <a:r>
              <a:rPr lang="en-US" sz="1800" b="0" i="0" dirty="0">
                <a:solidFill>
                  <a:srgbClr val="000000"/>
                </a:solidFill>
                <a:effectLst/>
                <a:latin typeface="LinLibertineT"/>
              </a:rPr>
              <a:t>training data, which is a collection of handwritten letters. Figure 9</a:t>
            </a:r>
            <a:br>
              <a:rPr lang="en-US" sz="1800" b="0" i="0" dirty="0">
                <a:solidFill>
                  <a:srgbClr val="000000"/>
                </a:solidFill>
                <a:effectLst/>
                <a:latin typeface="LinLibertineT"/>
              </a:rPr>
            </a:br>
            <a:r>
              <a:rPr lang="en-US" sz="1800" b="0" i="0" dirty="0">
                <a:solidFill>
                  <a:srgbClr val="000000"/>
                </a:solidFill>
                <a:effectLst/>
                <a:latin typeface="LinLibertineT"/>
              </a:rPr>
              <a:t>shows block letters clearly representing ’A’ and ’B,’ yet the </a:t>
            </a:r>
            <a:r>
              <a:rPr lang="en-US" sz="1800" b="0" i="0" dirty="0" err="1">
                <a:solidFill>
                  <a:srgbClr val="000000"/>
                </a:solidFill>
                <a:effectLst/>
                <a:latin typeface="LinLibertineT"/>
              </a:rPr>
              <a:t>softmax</a:t>
            </a:r>
            <a:br>
              <a:rPr lang="en-US" sz="1800" b="0" i="0" dirty="0">
                <a:solidFill>
                  <a:srgbClr val="000000"/>
                </a:solidFill>
                <a:effectLst/>
                <a:latin typeface="LinLibertineT"/>
              </a:rPr>
            </a:br>
            <a:r>
              <a:rPr lang="en-US" sz="1800" b="0" i="0" dirty="0">
                <a:solidFill>
                  <a:srgbClr val="000000"/>
                </a:solidFill>
                <a:effectLst/>
                <a:latin typeface="LinLibertineT"/>
              </a:rPr>
              <a:t>probability of these target letters is 0.00 for ’A’ and 0.07 for ’B.’</a:t>
            </a:r>
            <a:br>
              <a:rPr lang="en-US" sz="1800" b="0" i="0" dirty="0">
                <a:solidFill>
                  <a:srgbClr val="000000"/>
                </a:solidFill>
                <a:effectLst/>
                <a:latin typeface="LinLibertineT"/>
              </a:rPr>
            </a:br>
            <a:r>
              <a:rPr lang="en-US" sz="1800" b="0" i="0" dirty="0">
                <a:solidFill>
                  <a:srgbClr val="000000"/>
                </a:solidFill>
                <a:effectLst/>
                <a:latin typeface="LinLibertineT"/>
              </a:rPr>
              <a:t>These letters would both be classified as H with probability 0.99</a:t>
            </a:r>
            <a:br>
              <a:rPr lang="en-US" sz="1800" b="0" i="0" dirty="0">
                <a:solidFill>
                  <a:srgbClr val="000000"/>
                </a:solidFill>
                <a:effectLst/>
                <a:latin typeface="LinLibertineT"/>
              </a:rPr>
            </a:br>
            <a:r>
              <a:rPr lang="en-US" sz="1800" b="0" i="0" dirty="0">
                <a:solidFill>
                  <a:srgbClr val="000000"/>
                </a:solidFill>
                <a:effectLst/>
                <a:latin typeface="LinLibertineT"/>
              </a:rPr>
              <a:t>and 0.81 percent chance. Similarly, the block letter G is assigned</a:t>
            </a:r>
            <a:br>
              <a:rPr lang="en-US" sz="1800" b="0" i="0" dirty="0">
                <a:solidFill>
                  <a:srgbClr val="000000"/>
                </a:solidFill>
                <a:effectLst/>
                <a:latin typeface="LinLibertineT"/>
              </a:rPr>
            </a:br>
            <a:r>
              <a:rPr lang="en-US" sz="1800" b="0" i="0" dirty="0">
                <a:solidFill>
                  <a:srgbClr val="000000"/>
                </a:solidFill>
                <a:effectLst/>
                <a:latin typeface="LinLibertineT"/>
              </a:rPr>
              <a:t>a 0.40 chance of being an ’E’, 0.29 chance of ’Z’, 0.15 chance of I,</a:t>
            </a:r>
            <a:br>
              <a:rPr lang="en-US" sz="1800" b="0" i="0" dirty="0">
                <a:solidFill>
                  <a:srgbClr val="000000"/>
                </a:solidFill>
                <a:effectLst/>
                <a:latin typeface="LinLibertineT"/>
              </a:rPr>
            </a:br>
            <a:r>
              <a:rPr lang="en-US" sz="1800" b="0" i="0" dirty="0">
                <a:solidFill>
                  <a:srgbClr val="000000"/>
                </a:solidFill>
                <a:effectLst/>
                <a:latin typeface="LinLibertineT"/>
              </a:rPr>
              <a:t>and 0.04 chance of F. While the letter ’C’ would be a reasonable</a:t>
            </a:r>
            <a:br>
              <a:rPr lang="en-US" sz="1800" b="0" i="0" dirty="0">
                <a:solidFill>
                  <a:srgbClr val="000000"/>
                </a:solidFill>
                <a:effectLst/>
                <a:latin typeface="LinLibertineT"/>
              </a:rPr>
            </a:br>
            <a:r>
              <a:rPr lang="en-US" sz="1800" b="0" i="0" dirty="0">
                <a:solidFill>
                  <a:srgbClr val="000000"/>
                </a:solidFill>
                <a:effectLst/>
                <a:latin typeface="LinLibertineT"/>
              </a:rPr>
              <a:t>mistake, neither ’G’ nor ’C’ are recognized with any probability.</a:t>
            </a:r>
            <a:br>
              <a:rPr lang="en-US" sz="1800" b="0" i="0" dirty="0">
                <a:solidFill>
                  <a:srgbClr val="000000"/>
                </a:solidFill>
                <a:effectLst/>
                <a:latin typeface="LinLibertineT"/>
              </a:rPr>
            </a:br>
            <a:r>
              <a:rPr lang="en-US" sz="1800" b="0" i="0" dirty="0">
                <a:solidFill>
                  <a:srgbClr val="000000"/>
                </a:solidFill>
                <a:effectLst/>
                <a:latin typeface="LinLibertineT"/>
              </a:rPr>
              <a:t>The classifier is similarly confused with ’X’, guessing 0.37 chance</a:t>
            </a:r>
            <a:br>
              <a:rPr lang="en-US" sz="1800" b="0" i="0" dirty="0">
                <a:solidFill>
                  <a:srgbClr val="000000"/>
                </a:solidFill>
                <a:effectLst/>
                <a:latin typeface="LinLibertineT"/>
              </a:rPr>
            </a:br>
            <a:r>
              <a:rPr lang="en-US" sz="1800" b="0" i="0" dirty="0">
                <a:solidFill>
                  <a:srgbClr val="000000"/>
                </a:solidFill>
                <a:effectLst/>
                <a:latin typeface="LinLibertineT"/>
              </a:rPr>
              <a:t>of ’F’, 0.33 chance of ’H’, 0.09 ’Z’, 0.03 ’I’, and 0.02 ’K.’ Given the</a:t>
            </a:r>
            <a:br>
              <a:rPr lang="en-US" sz="1800" b="0" i="0" dirty="0">
                <a:solidFill>
                  <a:srgbClr val="000000"/>
                </a:solidFill>
                <a:effectLst/>
                <a:latin typeface="LinLibertineT"/>
              </a:rPr>
            </a:br>
            <a:r>
              <a:rPr lang="en-US" sz="1800" b="0" i="0" dirty="0">
                <a:solidFill>
                  <a:srgbClr val="000000"/>
                </a:solidFill>
                <a:effectLst/>
                <a:latin typeface="LinLibertineT"/>
              </a:rPr>
              <a:t>chances of misclassification, score is likely largely impacted by the</a:t>
            </a:r>
            <a:br>
              <a:rPr lang="en-US" sz="1800" b="0" i="0" dirty="0">
                <a:solidFill>
                  <a:srgbClr val="000000"/>
                </a:solidFill>
                <a:effectLst/>
                <a:latin typeface="LinLibertineT"/>
              </a:rPr>
            </a:br>
            <a:r>
              <a:rPr lang="en-US" sz="1800" b="0" i="0" dirty="0">
                <a:solidFill>
                  <a:srgbClr val="000000"/>
                </a:solidFill>
                <a:effectLst/>
                <a:latin typeface="LinLibertineT"/>
              </a:rPr>
              <a:t>quality of the classifier. Future work will address training a classifier</a:t>
            </a:r>
            <a:br>
              <a:rPr lang="en-US" sz="1800" b="0" i="0" dirty="0">
                <a:solidFill>
                  <a:srgbClr val="000000"/>
                </a:solidFill>
                <a:effectLst/>
                <a:latin typeface="LinLibertineT"/>
              </a:rPr>
            </a:br>
            <a:r>
              <a:rPr lang="en-US" sz="1800" b="0" i="0" dirty="0">
                <a:solidFill>
                  <a:srgbClr val="000000"/>
                </a:solidFill>
                <a:effectLst/>
                <a:latin typeface="LinLibertineT"/>
              </a:rPr>
              <a:t>on a more appropriate dataset for the task.</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27</a:t>
            </a:fld>
            <a:endParaRPr lang="en-US"/>
          </a:p>
        </p:txBody>
      </p:sp>
    </p:spTree>
    <p:extLst>
      <p:ext uri="{BB962C8B-B14F-4D97-AF65-F5344CB8AC3E}">
        <p14:creationId xmlns:p14="http://schemas.microsoft.com/office/powerpoint/2010/main" val="6144700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This paper takes a deep-dive into the ChatGPT4PCG competition</a:t>
            </a:r>
            <a:br>
              <a:rPr lang="en-US" sz="1800" b="0" i="0" dirty="0">
                <a:solidFill>
                  <a:srgbClr val="000000"/>
                </a:solidFill>
                <a:effectLst/>
                <a:latin typeface="LinLibertineT"/>
              </a:rPr>
            </a:br>
            <a:r>
              <a:rPr lang="en-US" sz="1800" b="0" i="0" dirty="0">
                <a:solidFill>
                  <a:srgbClr val="000000"/>
                </a:solidFill>
                <a:effectLst/>
                <a:latin typeface="LinLibertineT"/>
              </a:rPr>
              <a:t>and explores whether the competition is replicable and whether</a:t>
            </a:r>
            <a:br>
              <a:rPr lang="en-US" sz="1800" b="0" i="0" dirty="0">
                <a:solidFill>
                  <a:srgbClr val="000000"/>
                </a:solidFill>
                <a:effectLst/>
                <a:latin typeface="LinLibertineT"/>
              </a:rPr>
            </a:br>
            <a:r>
              <a:rPr lang="en-US" sz="1800" b="0" i="0" dirty="0">
                <a:solidFill>
                  <a:srgbClr val="000000"/>
                </a:solidFill>
                <a:effectLst/>
                <a:latin typeface="LinLibertineT"/>
              </a:rPr>
              <a:t>prompts are generalizing or simply giving to ChatGPT-3.5 a memorization cheat-sheet. </a:t>
            </a:r>
          </a:p>
          <a:p>
            <a:r>
              <a:rPr lang="en-US" sz="1800" b="0" i="0" dirty="0">
                <a:solidFill>
                  <a:srgbClr val="000000"/>
                </a:solidFill>
                <a:effectLst/>
                <a:latin typeface="LinLibertineT"/>
              </a:rPr>
              <a:t>For the replication experiment, the competition code is run locally and six months after the competition was</a:t>
            </a:r>
            <a:br>
              <a:rPr lang="en-US" sz="1800" b="0" i="0" dirty="0">
                <a:solidFill>
                  <a:srgbClr val="000000"/>
                </a:solidFill>
                <a:effectLst/>
                <a:latin typeface="LinLibertineT"/>
              </a:rPr>
            </a:br>
            <a:r>
              <a:rPr lang="en-US" sz="1800" b="0" i="0" dirty="0">
                <a:solidFill>
                  <a:srgbClr val="000000"/>
                </a:solidFill>
                <a:effectLst/>
                <a:latin typeface="LinLibertineT"/>
              </a:rPr>
              <a:t>held. While many prompts earn similar scores, two of the 15 ranked</a:t>
            </a:r>
            <a:br>
              <a:rPr lang="en-US" sz="1800" b="0" i="0" dirty="0">
                <a:solidFill>
                  <a:srgbClr val="000000"/>
                </a:solidFill>
                <a:effectLst/>
                <a:latin typeface="LinLibertineT"/>
              </a:rPr>
            </a:br>
            <a:r>
              <a:rPr lang="en-US" sz="1800" b="0" i="0" dirty="0">
                <a:solidFill>
                  <a:srgbClr val="000000"/>
                </a:solidFill>
                <a:effectLst/>
                <a:latin typeface="LinLibertineT"/>
              </a:rPr>
              <a:t>entrants do considerably better in the replication experiment than</a:t>
            </a:r>
            <a:br>
              <a:rPr lang="en-US" sz="1800" b="0" i="0" dirty="0">
                <a:solidFill>
                  <a:srgbClr val="000000"/>
                </a:solidFill>
                <a:effectLst/>
                <a:latin typeface="LinLibertineT"/>
              </a:rPr>
            </a:br>
            <a:r>
              <a:rPr lang="en-US" sz="1800" b="0" i="0" dirty="0">
                <a:solidFill>
                  <a:srgbClr val="000000"/>
                </a:solidFill>
                <a:effectLst/>
                <a:latin typeface="LinLibertineT"/>
              </a:rPr>
              <a:t>in the original competition. One reason for the improved performance is the number of valid levels that could be generated and</a:t>
            </a:r>
            <a:br>
              <a:rPr lang="en-US" sz="1800" b="0" i="0" dirty="0">
                <a:solidFill>
                  <a:srgbClr val="000000"/>
                </a:solidFill>
                <a:effectLst/>
                <a:latin typeface="LinLibertineT"/>
              </a:rPr>
            </a:br>
            <a:r>
              <a:rPr lang="en-US" sz="1800" b="0" i="0" dirty="0">
                <a:solidFill>
                  <a:srgbClr val="000000"/>
                </a:solidFill>
                <a:effectLst/>
                <a:latin typeface="LinLibertineT"/>
              </a:rPr>
              <a:t>scored. The ‘</a:t>
            </a:r>
            <a:r>
              <a:rPr lang="en-US" sz="1800" b="0" i="0" dirty="0" err="1">
                <a:solidFill>
                  <a:srgbClr val="000000"/>
                </a:solidFill>
                <a:effectLst/>
                <a:latin typeface="LinLibertineT"/>
              </a:rPr>
              <a:t>Prompt_Wranglers</a:t>
            </a:r>
            <a:r>
              <a:rPr lang="en-US" sz="1800" b="0" i="0" dirty="0">
                <a:solidFill>
                  <a:srgbClr val="000000"/>
                </a:solidFill>
                <a:effectLst/>
                <a:latin typeface="LinLibertineT"/>
              </a:rPr>
              <a:t>’ prompt was missing important</a:t>
            </a:r>
            <a:br>
              <a:rPr lang="en-US" sz="1800" b="0" i="0" dirty="0">
                <a:solidFill>
                  <a:srgbClr val="000000"/>
                </a:solidFill>
                <a:effectLst/>
                <a:latin typeface="LinLibertineT"/>
              </a:rPr>
            </a:br>
            <a:r>
              <a:rPr lang="en-US" sz="1800" b="0" i="0" dirty="0">
                <a:solidFill>
                  <a:srgbClr val="000000"/>
                </a:solidFill>
                <a:effectLst/>
                <a:latin typeface="LinLibertineT"/>
              </a:rPr>
              <a:t>template information in ChatGPT-3.5 responses that led to generating invalid levels and a score of </a:t>
            </a:r>
            <a:r>
              <a:rPr lang="en-US" sz="1800" b="0" i="0" dirty="0">
                <a:solidFill>
                  <a:srgbClr val="000000"/>
                </a:solidFill>
                <a:effectLst/>
                <a:latin typeface="Inconsolatazi4-Regular"/>
              </a:rPr>
              <a:t>0.00</a:t>
            </a:r>
            <a:r>
              <a:rPr lang="en-US" sz="1800" b="0" i="0" dirty="0">
                <a:solidFill>
                  <a:srgbClr val="000000"/>
                </a:solidFill>
                <a:effectLst/>
                <a:latin typeface="LinLibertineT"/>
              </a:rPr>
              <a:t>. This score was part of what</a:t>
            </a:r>
            <a:br>
              <a:rPr lang="en-US" sz="1800" b="0" i="0" dirty="0">
                <a:solidFill>
                  <a:srgbClr val="000000"/>
                </a:solidFill>
                <a:effectLst/>
                <a:latin typeface="LinLibertineT"/>
              </a:rPr>
            </a:br>
            <a:r>
              <a:rPr lang="en-US" sz="1800" b="0" i="0" dirty="0">
                <a:solidFill>
                  <a:srgbClr val="000000"/>
                </a:solidFill>
                <a:effectLst/>
                <a:latin typeface="LinLibertineT"/>
              </a:rPr>
              <a:t>motivated the replication study</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29</a:t>
            </a:fld>
            <a:endParaRPr lang="en-US"/>
          </a:p>
        </p:txBody>
      </p:sp>
    </p:spTree>
    <p:extLst>
      <p:ext uri="{BB962C8B-B14F-4D97-AF65-F5344CB8AC3E}">
        <p14:creationId xmlns:p14="http://schemas.microsoft.com/office/powerpoint/2010/main" val="3670604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2024-05-09 (</a:t>
            </a:r>
            <a:r>
              <a:rPr lang="en-US" dirty="0" err="1"/>
              <a:t>amy</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love the animation.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“LLMs are being used more and more in AI” –&gt;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Remember that we are sitting in a room full of people in PCG who are also people in society. They know that LLMs are all fucking over the place, so we do not need to belabor the point.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However, I found an interesting statistic that we can cite to make this point succinctly. The point we can make is about how quickly </a:t>
            </a:r>
            <a:r>
              <a:rPr lang="en-US" dirty="0" err="1"/>
              <a:t>ChatGPT</a:t>
            </a:r>
            <a:r>
              <a:rPr lang="en-US" dirty="0"/>
              <a:t> was adopted in comparison to TikTok.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t>
            </a:r>
            <a:r>
              <a:rPr lang="en-US" dirty="0">
                <a:latin typeface="Bahnschrift SemiBold Condensed" panose="020B0502040204020203" pitchFamily="34" charset="0"/>
              </a:rPr>
              <a:t>LLMs are reconceptualizing existing paradigms to include pre-trained generative models” -&gt;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Bahnschrift SemiBold Condensed" panose="020B0502040204020203" pitchFamily="34" charset="0"/>
              </a:rPr>
              <a:t>What I meant to say here is that the popularity of LLMs is sort of forcing all of us to think about how we can use LLMs in the AI Paradigms that we know and love. Or in the case of LMX, how we can think about what we already do in terms of what large language models are doing (e.g., </a:t>
            </a:r>
            <a:r>
              <a:rPr lang="en-US" dirty="0" err="1">
                <a:latin typeface="Bahnschrift SemiBold Condensed" panose="020B0502040204020203" pitchFamily="34" charset="0"/>
              </a:rPr>
              <a:t>lmx</a:t>
            </a:r>
            <a:r>
              <a:rPr lang="en-US" dirty="0">
                <a:latin typeface="Bahnschrift SemiBold Condensed" panose="020B0502040204020203" pitchFamily="34" charset="0"/>
              </a:rPr>
              <a:t>). ES LLM GECCO, MERGEING MODELS IMPORTAI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Bahnschrift SemiBold Condensed" panose="020B0502040204020203" pitchFamily="34" charset="0"/>
              </a:rPr>
              <a:t>Is there a way to make this point with LLMs in PCG?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latin typeface="Bahnschrift SemiBold Condensed"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a:t>
            </a:fld>
            <a:endParaRPr lang="en-US"/>
          </a:p>
        </p:txBody>
      </p:sp>
    </p:spTree>
    <p:extLst>
      <p:ext uri="{BB962C8B-B14F-4D97-AF65-F5344CB8AC3E}">
        <p14:creationId xmlns:p14="http://schemas.microsoft.com/office/powerpoint/2010/main" val="36073260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In the generalization experiment, the number of example solutions provided in the prompts is varied by analogy to the concept</a:t>
            </a:r>
            <a:br>
              <a:rPr lang="en-US" sz="1800" b="0" i="0" dirty="0">
                <a:solidFill>
                  <a:srgbClr val="000000"/>
                </a:solidFill>
                <a:effectLst/>
                <a:latin typeface="LinLibertineT"/>
              </a:rPr>
            </a:br>
            <a:r>
              <a:rPr lang="en-US" sz="1800" b="0" i="0" dirty="0">
                <a:solidFill>
                  <a:srgbClr val="000000"/>
                </a:solidFill>
                <a:effectLst/>
                <a:latin typeface="LinLibertineT"/>
              </a:rPr>
              <a:t>of few-shot prompting in the LLM literature. The best-performing</a:t>
            </a:r>
            <a:br>
              <a:rPr lang="en-US" sz="1800" b="0" i="0" dirty="0">
                <a:solidFill>
                  <a:srgbClr val="000000"/>
                </a:solidFill>
                <a:effectLst/>
                <a:latin typeface="LinLibertineT"/>
              </a:rPr>
            </a:br>
            <a:r>
              <a:rPr lang="en-US" sz="1800" b="0" i="0" dirty="0">
                <a:solidFill>
                  <a:srgbClr val="000000"/>
                </a:solidFill>
                <a:effectLst/>
                <a:latin typeface="LinLibertineT"/>
              </a:rPr>
              <a:t>prompt in the original competition included 26 explicit solutions,</a:t>
            </a:r>
            <a:br>
              <a:rPr lang="en-US" sz="1800" b="0" i="0" dirty="0">
                <a:solidFill>
                  <a:srgbClr val="000000"/>
                </a:solidFill>
                <a:effectLst/>
                <a:latin typeface="LinLibertineT"/>
              </a:rPr>
            </a:br>
            <a:r>
              <a:rPr lang="en-US" sz="1800" b="0" i="0" dirty="0">
                <a:solidFill>
                  <a:srgbClr val="000000"/>
                </a:solidFill>
                <a:effectLst/>
                <a:latin typeface="LinLibertineT"/>
              </a:rPr>
              <a:t>which reduces level generation to selecting one of 26 </a:t>
            </a:r>
            <a:r>
              <a:rPr lang="en-US" sz="1800" b="0" i="0" dirty="0" err="1">
                <a:solidFill>
                  <a:srgbClr val="000000"/>
                </a:solidFill>
                <a:effectLst/>
                <a:latin typeface="LinLibertineT"/>
              </a:rPr>
              <a:t>promptprovided</a:t>
            </a:r>
            <a:r>
              <a:rPr lang="en-US" sz="1800" b="0" i="0" dirty="0">
                <a:solidFill>
                  <a:srgbClr val="000000"/>
                </a:solidFill>
                <a:effectLst/>
                <a:latin typeface="LinLibertineT"/>
              </a:rPr>
              <a:t> </a:t>
            </a:r>
          </a:p>
          <a:p>
            <a:r>
              <a:rPr lang="en-US" sz="1800" b="0" i="0" dirty="0">
                <a:solidFill>
                  <a:srgbClr val="000000"/>
                </a:solidFill>
                <a:effectLst/>
                <a:latin typeface="LinLibertineT"/>
              </a:rPr>
              <a:t>answers rather than generalizing to new, unseen problems.</a:t>
            </a:r>
            <a:br>
              <a:rPr lang="en-US" sz="1800" b="0" i="0" dirty="0">
                <a:solidFill>
                  <a:srgbClr val="000000"/>
                </a:solidFill>
                <a:effectLst/>
                <a:latin typeface="LinLibertineT"/>
              </a:rPr>
            </a:br>
            <a:r>
              <a:rPr lang="en-US" sz="1800" b="0" i="0" dirty="0">
                <a:solidFill>
                  <a:srgbClr val="000000"/>
                </a:solidFill>
                <a:effectLst/>
                <a:latin typeface="LinLibertineT"/>
              </a:rPr>
              <a:t>When restricted to the few-shot setting, the prompts score lower</a:t>
            </a:r>
            <a:br>
              <a:rPr lang="en-US" sz="1800" b="0" i="0" dirty="0">
                <a:solidFill>
                  <a:srgbClr val="000000"/>
                </a:solidFill>
                <a:effectLst/>
                <a:latin typeface="LinLibertineT"/>
              </a:rPr>
            </a:br>
            <a:r>
              <a:rPr lang="en-US" sz="1800" b="0" i="0" dirty="0">
                <a:solidFill>
                  <a:srgbClr val="000000"/>
                </a:solidFill>
                <a:effectLst/>
                <a:latin typeface="LinLibertineT"/>
              </a:rPr>
              <a:t>than they did in the competition. We conclude that generalization in</a:t>
            </a:r>
            <a:br>
              <a:rPr lang="en-US" sz="1800" b="0" i="0" dirty="0">
                <a:solidFill>
                  <a:srgbClr val="000000"/>
                </a:solidFill>
                <a:effectLst/>
                <a:latin typeface="LinLibertineT"/>
              </a:rPr>
            </a:br>
            <a:r>
              <a:rPr lang="en-US" sz="1800" b="0" i="0" dirty="0">
                <a:solidFill>
                  <a:srgbClr val="000000"/>
                </a:solidFill>
                <a:effectLst/>
                <a:latin typeface="LinLibertineT"/>
              </a:rPr>
              <a:t>prompt-based PCG remains an open problem. One takeaway from</a:t>
            </a:r>
            <a:br>
              <a:rPr lang="en-US" sz="1800" b="0" i="0" dirty="0">
                <a:solidFill>
                  <a:srgbClr val="000000"/>
                </a:solidFill>
                <a:effectLst/>
                <a:latin typeface="LinLibertineT"/>
              </a:rPr>
            </a:br>
            <a:r>
              <a:rPr lang="en-US" sz="1800" b="0" i="0" dirty="0">
                <a:solidFill>
                  <a:srgbClr val="000000"/>
                </a:solidFill>
                <a:effectLst/>
                <a:latin typeface="LinLibertineT"/>
              </a:rPr>
              <a:t>this study is that future prompt-based PCG experiments should be</a:t>
            </a:r>
            <a:br>
              <a:rPr lang="en-US" sz="1800" b="0" i="0" dirty="0">
                <a:solidFill>
                  <a:srgbClr val="000000"/>
                </a:solidFill>
                <a:effectLst/>
                <a:latin typeface="LinLibertineT"/>
              </a:rPr>
            </a:br>
            <a:r>
              <a:rPr lang="en-US" sz="1800" b="0" i="0" dirty="0">
                <a:solidFill>
                  <a:srgbClr val="000000"/>
                </a:solidFill>
                <a:effectLst/>
                <a:latin typeface="LinLibertineT"/>
              </a:rPr>
              <a:t>designed to test generalization as a goal of the competition.</a:t>
            </a:r>
            <a:r>
              <a:rPr lang="en-US" sz="2800" dirty="0"/>
              <a:t> </a:t>
            </a:r>
            <a:br>
              <a:rPr lang="en-US" sz="2800"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30</a:t>
            </a:fld>
            <a:endParaRPr lang="en-US"/>
          </a:p>
        </p:txBody>
      </p:sp>
    </p:spTree>
    <p:extLst>
      <p:ext uri="{BB962C8B-B14F-4D97-AF65-F5344CB8AC3E}">
        <p14:creationId xmlns:p14="http://schemas.microsoft.com/office/powerpoint/2010/main" val="23603886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Finally, replicating results is problematic for a competition that</a:t>
            </a:r>
          </a:p>
          <a:p>
            <a:r>
              <a:rPr lang="en-US" sz="1800" b="0" i="0" dirty="0">
                <a:solidFill>
                  <a:srgbClr val="000000"/>
                </a:solidFill>
                <a:effectLst/>
                <a:latin typeface="LinLibertineT"/>
              </a:rPr>
              <a:t>queries a public, closed-source LLMs such as ChatGPT: Many things</a:t>
            </a:r>
          </a:p>
          <a:p>
            <a:r>
              <a:rPr lang="en-US" sz="1800" b="0" i="0" dirty="0">
                <a:solidFill>
                  <a:srgbClr val="000000"/>
                </a:solidFill>
                <a:effectLst/>
                <a:latin typeface="LinLibertineT"/>
              </a:rPr>
              <a:t>can change, and it is difficult to isolate variables. Our replication</a:t>
            </a:r>
          </a:p>
          <a:p>
            <a:r>
              <a:rPr lang="en-US" sz="1800" b="0" i="0" dirty="0">
                <a:solidFill>
                  <a:srgbClr val="000000"/>
                </a:solidFill>
                <a:effectLst/>
                <a:latin typeface="LinLibertineT"/>
              </a:rPr>
              <a:t>experiments, despite reusing the competition scripts, found much</a:t>
            </a:r>
          </a:p>
          <a:p>
            <a:r>
              <a:rPr lang="en-US" sz="1800" b="0" i="0" dirty="0">
                <a:solidFill>
                  <a:srgbClr val="000000"/>
                </a:solidFill>
                <a:effectLst/>
                <a:latin typeface="LinLibertineT"/>
              </a:rPr>
              <a:t>better performance with two of the fifteen non-disqualified prompts</a:t>
            </a:r>
          </a:p>
          <a:p>
            <a:r>
              <a:rPr lang="en-US" sz="1800" b="0" i="0" dirty="0">
                <a:solidFill>
                  <a:srgbClr val="000000"/>
                </a:solidFill>
                <a:effectLst/>
                <a:latin typeface="LinLibertineT"/>
              </a:rPr>
              <a:t>that were submitted to the first ChatGPT4PCG competition, when</a:t>
            </a:r>
          </a:p>
          <a:p>
            <a:r>
              <a:rPr lang="en-US" sz="1800" b="0" i="0" dirty="0">
                <a:solidFill>
                  <a:srgbClr val="000000"/>
                </a:solidFill>
                <a:effectLst/>
                <a:latin typeface="LinLibertineT"/>
              </a:rPr>
              <a:t>compared to the official results. Since one of these prompts was our</a:t>
            </a:r>
          </a:p>
          <a:p>
            <a:r>
              <a:rPr lang="en-US" sz="1800" b="0" i="0" dirty="0">
                <a:solidFill>
                  <a:srgbClr val="000000"/>
                </a:solidFill>
                <a:effectLst/>
                <a:latin typeface="LinLibertineT"/>
              </a:rPr>
              <a:t>submission, we were able to analyze it in more detail and attempt</a:t>
            </a:r>
          </a:p>
          <a:p>
            <a:r>
              <a:rPr lang="en-US" sz="1800" b="0" i="0" dirty="0">
                <a:solidFill>
                  <a:srgbClr val="000000"/>
                </a:solidFill>
                <a:effectLst/>
                <a:latin typeface="LinLibertineT"/>
              </a:rPr>
              <a:t>to understand reasons for the discrepancy. But we were unable</a:t>
            </a:r>
          </a:p>
          <a:p>
            <a:r>
              <a:rPr lang="en-US" sz="1800" b="0" i="0" dirty="0">
                <a:solidFill>
                  <a:srgbClr val="000000"/>
                </a:solidFill>
                <a:effectLst/>
                <a:latin typeface="LinLibertineT"/>
              </a:rPr>
              <a:t>to similarly conclude with any confidence why the other prompt,</a:t>
            </a:r>
          </a:p>
          <a:p>
            <a:r>
              <a:rPr lang="en-US" sz="1800" b="0" i="0" dirty="0">
                <a:solidFill>
                  <a:srgbClr val="000000"/>
                </a:solidFill>
                <a:effectLst/>
                <a:latin typeface="LinLibertineT"/>
              </a:rPr>
              <a:t>‘</a:t>
            </a:r>
            <a:r>
              <a:rPr lang="en-US" sz="1800" b="0" i="0" dirty="0" err="1">
                <a:solidFill>
                  <a:srgbClr val="000000"/>
                </a:solidFill>
                <a:effectLst/>
                <a:latin typeface="LinLibertineT"/>
              </a:rPr>
              <a:t>hachi</a:t>
            </a:r>
            <a:r>
              <a:rPr lang="en-US" sz="1800" b="0" i="0" dirty="0">
                <a:solidFill>
                  <a:srgbClr val="000000"/>
                </a:solidFill>
                <a:effectLst/>
                <a:latin typeface="LinLibertineT"/>
              </a:rPr>
              <a:t>’, scored much better in our replication than in the original</a:t>
            </a:r>
          </a:p>
          <a:p>
            <a:r>
              <a:rPr lang="en-US" sz="1800" b="0" i="0" dirty="0">
                <a:solidFill>
                  <a:srgbClr val="000000"/>
                </a:solidFill>
                <a:effectLst/>
                <a:latin typeface="LinLibertineT"/>
              </a:rPr>
              <a:t>competition. Our suggestion is that that researchers using LLMs,</a:t>
            </a:r>
          </a:p>
          <a:p>
            <a:r>
              <a:rPr lang="en-US" sz="1800" b="0" i="0" dirty="0">
                <a:solidFill>
                  <a:srgbClr val="000000"/>
                </a:solidFill>
                <a:effectLst/>
                <a:latin typeface="LinLibertineT"/>
              </a:rPr>
              <a:t>especially closed API-based LLMs, for prompt-based PCG research</a:t>
            </a:r>
          </a:p>
          <a:p>
            <a:r>
              <a:rPr lang="en-US" sz="1800" b="0" i="0" dirty="0">
                <a:solidFill>
                  <a:srgbClr val="000000"/>
                </a:solidFill>
                <a:effectLst/>
                <a:latin typeface="LinLibertineT"/>
              </a:rPr>
              <a:t>may wish to save and document (at least in online supplemental</a:t>
            </a:r>
          </a:p>
          <a:p>
            <a:r>
              <a:rPr lang="en-US" sz="1800" b="0" i="0" dirty="0">
                <a:solidFill>
                  <a:srgbClr val="000000"/>
                </a:solidFill>
                <a:effectLst/>
                <a:latin typeface="LinLibertineT"/>
              </a:rPr>
              <a:t>material) more details of the experiments than has been typical,</a:t>
            </a:r>
          </a:p>
          <a:p>
            <a:r>
              <a:rPr lang="en-US" sz="1800" b="0" i="0" dirty="0">
                <a:solidFill>
                  <a:srgbClr val="000000"/>
                </a:solidFill>
                <a:effectLst/>
                <a:latin typeface="LinLibertineT"/>
              </a:rPr>
              <a:t>perhaps even erring on the side of pedantically hoarding all inputs</a:t>
            </a:r>
          </a:p>
          <a:p>
            <a:r>
              <a:rPr lang="en-US" sz="1800" b="0" i="0" dirty="0">
                <a:solidFill>
                  <a:srgbClr val="000000"/>
                </a:solidFill>
                <a:effectLst/>
                <a:latin typeface="LinLibertineT"/>
              </a:rPr>
              <a:t>and outputs whatsoever. For example, if in addition to the prompts,</a:t>
            </a:r>
          </a:p>
          <a:p>
            <a:r>
              <a:rPr lang="en-US" sz="1800" b="0" i="0" dirty="0">
                <a:solidFill>
                  <a:srgbClr val="000000"/>
                </a:solidFill>
                <a:effectLst/>
                <a:latin typeface="LinLibertineT"/>
              </a:rPr>
              <a:t>we had all ChatGPT responses as run at the time of the competition,</a:t>
            </a:r>
          </a:p>
          <a:p>
            <a:r>
              <a:rPr lang="en-US" sz="1800" b="0" i="0" dirty="0">
                <a:solidFill>
                  <a:srgbClr val="000000"/>
                </a:solidFill>
                <a:effectLst/>
                <a:latin typeface="LinLibertineT"/>
              </a:rPr>
              <a:t>we would have been more easily able to compare original responses</a:t>
            </a:r>
          </a:p>
          <a:p>
            <a:r>
              <a:rPr lang="en-US" sz="1800" b="0" i="0" dirty="0">
                <a:solidFill>
                  <a:srgbClr val="000000"/>
                </a:solidFill>
                <a:effectLst/>
                <a:latin typeface="LinLibertineT"/>
              </a:rPr>
              <a:t>to responses in our attempted replication.</a:t>
            </a: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31</a:t>
            </a:fld>
            <a:endParaRPr lang="en-US"/>
          </a:p>
        </p:txBody>
      </p:sp>
    </p:spTree>
    <p:extLst>
      <p:ext uri="{BB962C8B-B14F-4D97-AF65-F5344CB8AC3E}">
        <p14:creationId xmlns:p14="http://schemas.microsoft.com/office/powerpoint/2010/main" val="30794425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2024-05-09 (</a:t>
            </a:r>
            <a:r>
              <a:rPr lang="en-US" dirty="0" err="1"/>
              <a:t>amy</a:t>
            </a:r>
            <a:r>
              <a:rPr lang="en-US" dirty="0"/>
              <a:t>):</a:t>
            </a:r>
          </a:p>
          <a:p>
            <a:pPr marL="171450" indent="-171450">
              <a:buFont typeface="Arial" panose="020B0604020202020204" pitchFamily="34" charset="0"/>
              <a:buChar char="•"/>
            </a:pPr>
            <a:r>
              <a:rPr lang="en-US" dirty="0"/>
              <a:t>Note that </a:t>
            </a:r>
            <a:r>
              <a:rPr lang="en-US" dirty="0" err="1"/>
              <a:t>Arash</a:t>
            </a:r>
            <a:r>
              <a:rPr lang="en-US" dirty="0"/>
              <a:t> is working on the background to change it from blue to white, although note that I like the blue too!</a:t>
            </a:r>
          </a:p>
          <a:p>
            <a:pPr marL="171450" indent="-171450">
              <a:buFont typeface="Arial" panose="020B0604020202020204" pitchFamily="34" charset="0"/>
              <a:buChar char="•"/>
            </a:pPr>
            <a:r>
              <a:rPr lang="en-US" dirty="0"/>
              <a:t>It would be helpful to put your email address or ways to contact you and a reminder of who you are or who we are.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33</a:t>
            </a:fld>
            <a:endParaRPr lang="en-US"/>
          </a:p>
        </p:txBody>
      </p:sp>
    </p:spTree>
    <p:extLst>
      <p:ext uri="{BB962C8B-B14F-4D97-AF65-F5344CB8AC3E}">
        <p14:creationId xmlns:p14="http://schemas.microsoft.com/office/powerpoint/2010/main" val="21536078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2024-05-09: </a:t>
            </a:r>
          </a:p>
          <a:p>
            <a:pPr marL="171450" indent="-171450">
              <a:buFont typeface="Arial" panose="020B0604020202020204" pitchFamily="34" charset="0"/>
              <a:buChar char="•"/>
            </a:pPr>
            <a:r>
              <a:rPr lang="en-US" dirty="0"/>
              <a:t>Mark’s Edits to </a:t>
            </a:r>
            <a:r>
              <a:rPr lang="en-US" dirty="0" err="1"/>
              <a:t>Arash’s</a:t>
            </a:r>
            <a:r>
              <a:rPr lang="en-US" dirty="0"/>
              <a:t> Script: </a:t>
            </a:r>
          </a:p>
          <a:p>
            <a:pPr marL="628650" lvl="1" indent="-171450">
              <a:buFont typeface="Arial" panose="020B0604020202020204" pitchFamily="34" charset="0"/>
              <a:buChar char="•"/>
            </a:pPr>
            <a:r>
              <a:rPr lang="en-US" dirty="0"/>
              <a:t>Commit History: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https://</a:t>
            </a:r>
            <a:r>
              <a:rPr lang="en-US" dirty="0" err="1"/>
              <a:t>github.com</a:t>
            </a:r>
            <a:r>
              <a:rPr lang="en-US" dirty="0"/>
              <a:t>/</a:t>
            </a:r>
            <a:r>
              <a:rPr lang="en-US" dirty="0" err="1"/>
              <a:t>gaimes-njit</a:t>
            </a:r>
            <a:r>
              <a:rPr lang="en-US" dirty="0"/>
              <a:t>/</a:t>
            </a:r>
            <a:r>
              <a:rPr lang="en-US" dirty="0" err="1"/>
              <a:t>gaimes-njit.github.io</a:t>
            </a:r>
            <a:r>
              <a:rPr lang="en-US" dirty="0"/>
              <a:t>/commit/2f16d732c9fff2bf26a49fd15b6ecb4bd64ec141</a:t>
            </a:r>
          </a:p>
          <a:p>
            <a:pPr marL="1085850" lvl="2" indent="-171450">
              <a:buFont typeface="Arial" panose="020B0604020202020204" pitchFamily="34" charset="0"/>
              <a:buChar char="•"/>
            </a:pPr>
            <a:r>
              <a:rPr lang="en-US" dirty="0"/>
              <a:t>https://</a:t>
            </a:r>
            <a:r>
              <a:rPr lang="en-US" dirty="0" err="1"/>
              <a:t>github.com</a:t>
            </a:r>
            <a:r>
              <a:rPr lang="en-US" dirty="0"/>
              <a:t>/</a:t>
            </a:r>
            <a:r>
              <a:rPr lang="en-US" dirty="0" err="1"/>
              <a:t>gaimes-njit</a:t>
            </a:r>
            <a:r>
              <a:rPr lang="en-US" dirty="0"/>
              <a:t>/</a:t>
            </a:r>
            <a:r>
              <a:rPr lang="en-US" dirty="0" err="1"/>
              <a:t>gaimes-njit.github.io</a:t>
            </a:r>
            <a:r>
              <a:rPr lang="en-US" dirty="0"/>
              <a:t>/commit/7593d40f63f5e0bcd0014051d5f0e6827771aa29</a:t>
            </a:r>
          </a:p>
          <a:p>
            <a:pPr marL="628650" lvl="1" indent="-171450">
              <a:buFont typeface="Arial" panose="020B0604020202020204" pitchFamily="34" charset="0"/>
              <a:buChar char="•"/>
            </a:pPr>
            <a:r>
              <a:rPr lang="en-US" dirty="0"/>
              <a:t>Files: </a:t>
            </a:r>
          </a:p>
          <a:p>
            <a:pPr marL="1085850" lvl="2" indent="-171450">
              <a:buFont typeface="Arial" panose="020B0604020202020204" pitchFamily="34" charset="0"/>
              <a:buChar char="•"/>
            </a:pPr>
            <a:r>
              <a:rPr lang="en-US" dirty="0"/>
              <a:t>publications/fdg_pcg24/</a:t>
            </a:r>
            <a:r>
              <a:rPr lang="en-US" dirty="0" err="1"/>
              <a:t>arash_moradi_karkaj</a:t>
            </a:r>
            <a:r>
              <a:rPr lang="en-US" dirty="0"/>
              <a:t>/figures/generalization/</a:t>
            </a:r>
            <a:r>
              <a:rPr lang="en-US" dirty="0" err="1"/>
              <a:t>zero_shot_table.py</a:t>
            </a:r>
            <a:endParaRPr lang="en-US" dirty="0"/>
          </a:p>
          <a:p>
            <a:pPr marL="1085850" lvl="2" indent="-171450">
              <a:buFont typeface="Arial" panose="020B0604020202020204" pitchFamily="34" charset="0"/>
              <a:buChar char="•"/>
            </a:pPr>
            <a:r>
              <a:rPr lang="en-US" dirty="0"/>
              <a:t>publications/fdg_pcg24/</a:t>
            </a:r>
            <a:r>
              <a:rPr lang="en-US" dirty="0" err="1"/>
              <a:t>arash_moradi_karkaj</a:t>
            </a:r>
            <a:r>
              <a:rPr lang="en-US" dirty="0"/>
              <a:t>/figures/generalization/</a:t>
            </a:r>
            <a:r>
              <a:rPr lang="en-US" dirty="0" err="1"/>
              <a:t>generalization_figure_nshot.py</a:t>
            </a:r>
            <a:endParaRPr lang="en-US" dirty="0"/>
          </a:p>
          <a:p>
            <a:pPr marL="628650" lvl="1"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34</a:t>
            </a:fld>
            <a:endParaRPr lang="en-US"/>
          </a:p>
        </p:txBody>
      </p:sp>
    </p:spTree>
    <p:extLst>
      <p:ext uri="{BB962C8B-B14F-4D97-AF65-F5344CB8AC3E}">
        <p14:creationId xmlns:p14="http://schemas.microsoft.com/office/powerpoint/2010/main" val="2097634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2024-05-09 (</a:t>
            </a:r>
            <a:r>
              <a:rPr lang="en-US" dirty="0" err="1"/>
              <a:t>amy</a:t>
            </a:r>
            <a:r>
              <a:rPr lang="en-US" dirty="0"/>
              <a:t>):</a:t>
            </a:r>
          </a:p>
          <a:p>
            <a:pPr marL="171450" indent="-171450">
              <a:buFont typeface="Arial" panose="020B0604020202020204" pitchFamily="34" charset="0"/>
              <a:buChar char="•"/>
            </a:pPr>
            <a:r>
              <a:rPr lang="en-US" dirty="0"/>
              <a:t>We should talk about the evo prompting work that we wanted to do even if we do not include it in the presentation.</a:t>
            </a:r>
          </a:p>
          <a:p>
            <a:pPr marL="171450" indent="-171450">
              <a:buFont typeface="Arial" panose="020B0604020202020204" pitchFamily="34" charset="0"/>
              <a:buChar char="•"/>
            </a:pPr>
            <a:r>
              <a:rPr lang="en-US" dirty="0"/>
              <a:t>It could be good to tell the narrative behind why we care about the ChatGPT4PCG competition. </a:t>
            </a:r>
          </a:p>
          <a:p>
            <a:pPr marL="628650" lvl="1" indent="-171450">
              <a:buFont typeface="Arial" panose="020B0604020202020204" pitchFamily="34" charset="0"/>
              <a:buChar char="•"/>
            </a:pPr>
            <a:r>
              <a:rPr lang="en-US" dirty="0"/>
              <a:t>Surprised by results as we were sitting in Boston 2023</a:t>
            </a:r>
          </a:p>
          <a:p>
            <a:pPr marL="628650" lvl="1" indent="-171450">
              <a:buFont typeface="Arial" panose="020B0604020202020204" pitchFamily="34" charset="0"/>
              <a:buChar char="•"/>
            </a:pPr>
            <a:r>
              <a:rPr lang="en-US" dirty="0"/>
              <a:t>You had spent a lot of time, attention, energy studying prompting (chain of thought, …, …). You also were using the tools provided by the organizers like the interface for looking at letter classification.</a:t>
            </a:r>
          </a:p>
          <a:p>
            <a:pPr marL="628650" lvl="1" indent="-171450">
              <a:buFont typeface="Arial" panose="020B0604020202020204" pitchFamily="34" charset="0"/>
              <a:buChar char="•"/>
            </a:pPr>
            <a:r>
              <a:rPr lang="en-US" dirty="0"/>
              <a:t>Thought that a score of 0 was rough and took a look at the competitor entries.</a:t>
            </a:r>
          </a:p>
          <a:p>
            <a:pPr marL="628650" lvl="1" indent="-171450">
              <a:buFont typeface="Arial" panose="020B0604020202020204" pitchFamily="34" charset="0"/>
              <a:buChar char="•"/>
            </a:pPr>
            <a:r>
              <a:rPr lang="en-US" dirty="0"/>
              <a:t>Surprised and betrayed to see that generalization had nothing to do with the success of the top prompts (The Organizer and </a:t>
            </a:r>
            <a:r>
              <a:rPr lang="en-US" dirty="0" err="1"/>
              <a:t>deresentsolve</a:t>
            </a:r>
            <a:r>
              <a:rPr lang="en-US" dirty="0"/>
              <a:t>)</a:t>
            </a:r>
          </a:p>
          <a:p>
            <a:pPr marL="628650" lvl="1" indent="-171450">
              <a:buFont typeface="Arial" panose="020B0604020202020204" pitchFamily="34" charset="0"/>
              <a:buChar char="•"/>
            </a:pPr>
            <a:r>
              <a:rPr lang="en-US" dirty="0"/>
              <a:t>Wanted to understand more about prompting techniques to do as well as they did.</a:t>
            </a:r>
          </a:p>
          <a:p>
            <a:pPr marL="171450" lvl="0" indent="-171450">
              <a:buFont typeface="Arial" panose="020B0604020202020204" pitchFamily="34" charset="0"/>
              <a:buChar char="•"/>
            </a:pPr>
            <a:r>
              <a:rPr lang="en-US" dirty="0"/>
              <a:t>Affordances provided by prompting -&gt; </a:t>
            </a:r>
          </a:p>
          <a:p>
            <a:pPr marL="628650" lvl="1" indent="-171450">
              <a:buFont typeface="Arial" panose="020B0604020202020204" pitchFamily="34" charset="0"/>
              <a:buChar char="•"/>
            </a:pPr>
            <a:r>
              <a:rPr lang="en-US" dirty="0"/>
              <a:t>We can more easily and naturally interact with level generators without needing to understand the representations for individual generators.</a:t>
            </a:r>
          </a:p>
        </p:txBody>
      </p:sp>
      <p:sp>
        <p:nvSpPr>
          <p:cNvPr id="4" name="Slide Number Placeholder 3"/>
          <p:cNvSpPr>
            <a:spLocks noGrp="1"/>
          </p:cNvSpPr>
          <p:nvPr>
            <p:ph type="sldNum" sz="quarter" idx="5"/>
          </p:nvPr>
        </p:nvSpPr>
        <p:spPr/>
        <p:txBody>
          <a:bodyPr/>
          <a:lstStyle/>
          <a:p>
            <a:fld id="{74221D1E-7B79-476D-A90A-C92A8E5D0BC2}" type="slidenum">
              <a:rPr lang="en-US" smtClean="0"/>
              <a:t>3</a:t>
            </a:fld>
            <a:endParaRPr lang="en-US"/>
          </a:p>
        </p:txBody>
      </p:sp>
    </p:spTree>
    <p:extLst>
      <p:ext uri="{BB962C8B-B14F-4D97-AF65-F5344CB8AC3E}">
        <p14:creationId xmlns:p14="http://schemas.microsoft.com/office/powerpoint/2010/main" val="1247241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2024-05-09 (</a:t>
            </a:r>
            <a:r>
              <a:rPr lang="en-US" sz="1800" dirty="0" err="1"/>
              <a:t>amy</a:t>
            </a:r>
            <a:r>
              <a:rPr lang="en-US" sz="1800" dirty="0"/>
              <a:t>):</a:t>
            </a:r>
          </a:p>
          <a:p>
            <a:pPr marL="285750" indent="-285750">
              <a:buFont typeface="Arial" panose="020B0604020202020204" pitchFamily="34" charset="0"/>
              <a:buChar char="•"/>
            </a:pPr>
            <a:r>
              <a:rPr lang="en-US" sz="1800" b="0" i="0" dirty="0">
                <a:solidFill>
                  <a:srgbClr val="000000"/>
                </a:solidFill>
                <a:effectLst/>
                <a:latin typeface="LinLibertineT"/>
              </a:rPr>
              <a:t>Competition Pipe Image -&gt;</a:t>
            </a:r>
          </a:p>
          <a:p>
            <a:pPr marL="742950" lvl="1" indent="-285750">
              <a:buFont typeface="Arial" panose="020B0604020202020204" pitchFamily="34" charset="0"/>
              <a:buChar char="•"/>
            </a:pPr>
            <a:r>
              <a:rPr lang="en-US" sz="1800" b="0" i="0" dirty="0">
                <a:solidFill>
                  <a:srgbClr val="000000"/>
                </a:solidFill>
                <a:effectLst/>
                <a:latin typeface="LinLibertineT"/>
              </a:rPr>
              <a:t>This image (without the yellow bottom chunks) is the way that we were understanding the competition as it was written by the organizers.</a:t>
            </a:r>
          </a:p>
          <a:p>
            <a:pPr marL="742950" lvl="1" indent="-285750">
              <a:buFont typeface="Arial" panose="020B0604020202020204" pitchFamily="34" charset="0"/>
              <a:buChar char="•"/>
            </a:pPr>
            <a:r>
              <a:rPr lang="en-US" sz="1800" b="0" i="0" dirty="0">
                <a:solidFill>
                  <a:srgbClr val="000000"/>
                </a:solidFill>
                <a:effectLst/>
                <a:latin typeface="LinLibertineT"/>
              </a:rPr>
              <a:t>The yellow chunks at the bottom are a good addition to help think about how we started communicating the competition in the paper.</a:t>
            </a:r>
          </a:p>
          <a:p>
            <a:pPr marL="742950" lvl="1" indent="-285750">
              <a:buFont typeface="Arial" panose="020B0604020202020204" pitchFamily="34" charset="0"/>
              <a:buChar char="•"/>
            </a:pPr>
            <a:r>
              <a:rPr lang="en-US" sz="1800" b="0" i="0" dirty="0">
                <a:solidFill>
                  <a:srgbClr val="000000"/>
                </a:solidFill>
                <a:effectLst/>
                <a:latin typeface="LinLibertineT"/>
              </a:rPr>
              <a:t>It could be helpful to summarize the competition pipeline further, perhaps with videos? idk</a:t>
            </a:r>
          </a:p>
          <a:p>
            <a:pPr marL="285750" indent="-285750">
              <a:buFont typeface="Arial" panose="020B0604020202020204" pitchFamily="34" charset="0"/>
              <a:buChar char="•"/>
            </a:pPr>
            <a:endParaRPr lang="en-US" sz="1800" b="0" i="0" dirty="0">
              <a:solidFill>
                <a:srgbClr val="000000"/>
              </a:solidFill>
              <a:effectLst/>
              <a:latin typeface="LinLibertineT"/>
            </a:endParaRPr>
          </a:p>
          <a:p>
            <a:r>
              <a:rPr lang="en-US" sz="1800" b="0" i="0" dirty="0">
                <a:solidFill>
                  <a:srgbClr val="000000"/>
                </a:solidFill>
                <a:effectLst/>
                <a:latin typeface="LinLibertineT"/>
              </a:rPr>
              <a:t>__________________________________________</a:t>
            </a:r>
          </a:p>
          <a:p>
            <a:r>
              <a:rPr lang="en-US" sz="1800" b="0" i="0" dirty="0">
                <a:solidFill>
                  <a:srgbClr val="000000"/>
                </a:solidFill>
                <a:effectLst/>
                <a:latin typeface="LinLibertineT"/>
              </a:rPr>
              <a:t>The ChatGPT4PCG competition calls for participants to</a:t>
            </a:r>
            <a:br>
              <a:rPr lang="en-US" sz="1800" b="0" i="0" dirty="0">
                <a:solidFill>
                  <a:srgbClr val="000000"/>
                </a:solidFill>
                <a:effectLst/>
                <a:latin typeface="LinLibertineT"/>
              </a:rPr>
            </a:br>
            <a:r>
              <a:rPr lang="en-US" sz="1800" b="0" i="0" dirty="0">
                <a:solidFill>
                  <a:srgbClr val="000000"/>
                </a:solidFill>
                <a:effectLst/>
                <a:latin typeface="LinLibertineT"/>
              </a:rPr>
              <a:t>submit prompts to ChatGPT-3.5 that then responds with </a:t>
            </a:r>
          </a:p>
          <a:p>
            <a:r>
              <a:rPr lang="en-US" sz="1800" b="0" i="0" dirty="0">
                <a:solidFill>
                  <a:srgbClr val="000000"/>
                </a:solidFill>
                <a:effectLst/>
                <a:latin typeface="LinLibertineT"/>
              </a:rPr>
              <a:t>instructions to generate levels for the Science Birds physics-based game</a:t>
            </a:r>
            <a:br>
              <a:rPr lang="en-US" sz="1800" b="0" i="0" dirty="0">
                <a:solidFill>
                  <a:srgbClr val="000000"/>
                </a:solidFill>
                <a:effectLst/>
                <a:latin typeface="LinLibertineT"/>
              </a:rPr>
            </a:br>
            <a:r>
              <a:rPr lang="en-US" sz="1800" b="0" i="0" dirty="0">
                <a:solidFill>
                  <a:srgbClr val="000000"/>
                </a:solidFill>
                <a:effectLst/>
                <a:latin typeface="LinLibertineT"/>
              </a:rPr>
              <a:t>environment. These instructions are a series of commands to drop</a:t>
            </a:r>
            <a:br>
              <a:rPr lang="en-US" sz="1800" b="0" i="0" dirty="0">
                <a:solidFill>
                  <a:srgbClr val="000000"/>
                </a:solidFill>
                <a:effectLst/>
                <a:latin typeface="LinLibertineT"/>
              </a:rPr>
            </a:br>
            <a:r>
              <a:rPr lang="en-US" sz="1800" b="0" i="0" dirty="0">
                <a:solidFill>
                  <a:srgbClr val="000000"/>
                </a:solidFill>
                <a:effectLst/>
                <a:latin typeface="LinLibertineT"/>
              </a:rPr>
              <a:t>blocks at specific locations in the game, and ChatGPT-3.5 responses</a:t>
            </a:r>
            <a:br>
              <a:rPr lang="en-US" sz="1800" b="0" i="0" dirty="0">
                <a:solidFill>
                  <a:srgbClr val="000000"/>
                </a:solidFill>
                <a:effectLst/>
                <a:latin typeface="LinLibertineT"/>
              </a:rPr>
            </a:br>
            <a:r>
              <a:rPr lang="en-US" sz="1800" b="0" i="0" dirty="0">
                <a:solidFill>
                  <a:srgbClr val="000000"/>
                </a:solidFill>
                <a:effectLst/>
                <a:latin typeface="LinLibertineT"/>
              </a:rPr>
              <a:t>become XML levels through the architecture provided by the competition.</a:t>
            </a:r>
            <a:r>
              <a:rPr lang="en-US" dirty="0"/>
              <a:t> </a:t>
            </a:r>
          </a:p>
          <a:p>
            <a:endParaRPr lang="en-US" dirty="0"/>
          </a:p>
          <a:p>
            <a:r>
              <a:rPr lang="en-US" sz="1800" b="0" i="0" dirty="0">
                <a:solidFill>
                  <a:srgbClr val="000000"/>
                </a:solidFill>
                <a:effectLst/>
                <a:latin typeface="LinLibertineT"/>
              </a:rPr>
              <a:t>The goal is for a single prompt to generate levels that</a:t>
            </a:r>
            <a:br>
              <a:rPr lang="en-US" sz="1800" b="0" i="0" dirty="0">
                <a:solidFill>
                  <a:srgbClr val="000000"/>
                </a:solidFill>
                <a:effectLst/>
                <a:latin typeface="LinLibertineT"/>
              </a:rPr>
            </a:br>
            <a:r>
              <a:rPr lang="en-US" sz="1800" b="0" i="0" dirty="0">
                <a:solidFill>
                  <a:srgbClr val="000000"/>
                </a:solidFill>
                <a:effectLst/>
                <a:latin typeface="LinLibertineT"/>
              </a:rPr>
              <a:t>in aggregate resemble all 26 letters in the English alphabet. A single</a:t>
            </a:r>
            <a:br>
              <a:rPr lang="en-US" sz="1800" b="0" i="0" dirty="0">
                <a:solidFill>
                  <a:srgbClr val="000000"/>
                </a:solidFill>
                <a:effectLst/>
                <a:latin typeface="LinLibertineT"/>
              </a:rPr>
            </a:br>
            <a:r>
              <a:rPr lang="en-US" sz="1800" b="0" i="0" dirty="0">
                <a:solidFill>
                  <a:srgbClr val="000000"/>
                </a:solidFill>
                <a:effectLst/>
                <a:latin typeface="LinLibertineT"/>
              </a:rPr>
              <a:t>prompt generates levels that look like different letters through the</a:t>
            </a:r>
            <a:br>
              <a:rPr lang="en-US" sz="1800" b="0" i="0" dirty="0">
                <a:solidFill>
                  <a:srgbClr val="000000"/>
                </a:solidFill>
                <a:effectLst/>
                <a:latin typeface="LinLibertineT"/>
              </a:rPr>
            </a:br>
            <a:r>
              <a:rPr lang="en-US" sz="1800" b="0" i="0" dirty="0">
                <a:solidFill>
                  <a:srgbClr val="000000"/>
                </a:solidFill>
                <a:effectLst/>
                <a:latin typeface="LinLibertineT"/>
              </a:rPr>
              <a:t>template imposed by the competition design. The </a:t>
            </a:r>
            <a:r>
              <a:rPr lang="en-US" sz="1800" b="0" i="1" dirty="0">
                <a:solidFill>
                  <a:srgbClr val="000000"/>
                </a:solidFill>
                <a:effectLst/>
                <a:latin typeface="LinLibertineTI"/>
              </a:rPr>
              <a:t>object variable </a:t>
            </a:r>
            <a:r>
              <a:rPr lang="en-US" sz="1800" b="0" i="0" dirty="0">
                <a:solidFill>
                  <a:srgbClr val="000000"/>
                </a:solidFill>
                <a:effectLst/>
                <a:latin typeface="LinLibertineT"/>
              </a:rPr>
              <a:t>in</a:t>
            </a:r>
            <a:br>
              <a:rPr lang="en-US" sz="1800" b="0" i="0" dirty="0">
                <a:solidFill>
                  <a:srgbClr val="000000"/>
                </a:solidFill>
                <a:effectLst/>
                <a:latin typeface="LinLibertineT"/>
              </a:rPr>
            </a:br>
            <a:r>
              <a:rPr lang="en-US" sz="1800" b="0" i="0" dirty="0">
                <a:solidFill>
                  <a:srgbClr val="000000"/>
                </a:solidFill>
                <a:effectLst/>
                <a:latin typeface="LinLibertineT"/>
              </a:rPr>
              <a:t>the prompt tells ChatGPT-3.5 which letter its instructions should</a:t>
            </a:r>
            <a:br>
              <a:rPr lang="en-US" sz="1800" b="0" i="0" dirty="0">
                <a:solidFill>
                  <a:srgbClr val="000000"/>
                </a:solidFill>
                <a:effectLst/>
                <a:latin typeface="LinLibertineT"/>
              </a:rPr>
            </a:br>
            <a:r>
              <a:rPr lang="en-US" sz="1800" b="0" i="0" dirty="0">
                <a:solidFill>
                  <a:srgbClr val="000000"/>
                </a:solidFill>
                <a:effectLst/>
                <a:latin typeface="LinLibertineT"/>
              </a:rPr>
              <a:t>generate (i.e., the </a:t>
            </a:r>
            <a:r>
              <a:rPr lang="en-US" sz="1800" b="0" i="1" dirty="0">
                <a:solidFill>
                  <a:srgbClr val="000000"/>
                </a:solidFill>
                <a:effectLst/>
                <a:latin typeface="LinLibertineTI"/>
              </a:rPr>
              <a:t>target letter</a:t>
            </a:r>
            <a:r>
              <a:rPr lang="en-US" sz="1800" b="0" i="0" dirty="0">
                <a:solidFill>
                  <a:srgbClr val="000000"/>
                </a:solidFill>
                <a:effectLst/>
                <a:latin typeface="LinLibertineT"/>
              </a:rPr>
              <a:t>).</a:t>
            </a:r>
            <a:r>
              <a:rPr lang="en-US" dirty="0"/>
              <a:t> </a:t>
            </a:r>
            <a:br>
              <a:rPr lang="en-US" dirty="0"/>
            </a:br>
            <a:endParaRPr lang="en-US" dirty="0"/>
          </a:p>
          <a:p>
            <a:r>
              <a:rPr lang="en-US" sz="1800" b="0" i="0" dirty="0">
                <a:solidFill>
                  <a:srgbClr val="000000"/>
                </a:solidFill>
                <a:effectLst/>
                <a:latin typeface="LinLibertineT"/>
              </a:rPr>
              <a:t>Prompts are evaluated based on the</a:t>
            </a:r>
            <a:br>
              <a:rPr lang="en-US" sz="1800" b="0" i="0" dirty="0">
                <a:solidFill>
                  <a:srgbClr val="000000"/>
                </a:solidFill>
                <a:effectLst/>
                <a:latin typeface="LinLibertineT"/>
              </a:rPr>
            </a:br>
            <a:r>
              <a:rPr lang="en-US" sz="1800" b="0" i="0" dirty="0">
                <a:solidFill>
                  <a:srgbClr val="000000"/>
                </a:solidFill>
                <a:effectLst/>
                <a:latin typeface="LinLibertineT"/>
              </a:rPr>
              <a:t>performance of ten generated levels for each of the 26 letters in</a:t>
            </a:r>
            <a:br>
              <a:rPr lang="en-US" sz="1800" b="0" i="0" dirty="0">
                <a:solidFill>
                  <a:srgbClr val="000000"/>
                </a:solidFill>
                <a:effectLst/>
                <a:latin typeface="LinLibertineT"/>
              </a:rPr>
            </a:br>
            <a:r>
              <a:rPr lang="en-US" sz="1800" b="0" i="0" dirty="0">
                <a:solidFill>
                  <a:srgbClr val="000000"/>
                </a:solidFill>
                <a:effectLst/>
                <a:latin typeface="LinLibertineT"/>
              </a:rPr>
              <a:t>the alphabet. Assuming that a prompt generates ten valid levels</a:t>
            </a:r>
            <a:br>
              <a:rPr lang="en-US" sz="1800" b="0" i="0" dirty="0">
                <a:solidFill>
                  <a:srgbClr val="000000"/>
                </a:solidFill>
                <a:effectLst/>
                <a:latin typeface="LinLibertineT"/>
              </a:rPr>
            </a:br>
            <a:r>
              <a:rPr lang="en-US" sz="1800" b="0" i="0" dirty="0">
                <a:solidFill>
                  <a:srgbClr val="000000"/>
                </a:solidFill>
                <a:effectLst/>
                <a:latin typeface="LinLibertineT"/>
              </a:rPr>
              <a:t>per letter, it is evaluated on a total of 260 levels. The scores for the</a:t>
            </a:r>
            <a:br>
              <a:rPr lang="en-US" sz="1800" b="0" i="0" dirty="0">
                <a:solidFill>
                  <a:srgbClr val="000000"/>
                </a:solidFill>
                <a:effectLst/>
                <a:latin typeface="LinLibertineT"/>
              </a:rPr>
            </a:br>
            <a:r>
              <a:rPr lang="en-US" sz="1800" b="0" i="0" dirty="0">
                <a:solidFill>
                  <a:srgbClr val="000000"/>
                </a:solidFill>
                <a:effectLst/>
                <a:latin typeface="LinLibertineT"/>
              </a:rPr>
              <a:t>prompts are based on their resemblance to the target English letters</a:t>
            </a:r>
            <a:br>
              <a:rPr lang="en-US" sz="1800" b="0" i="0" dirty="0">
                <a:solidFill>
                  <a:srgbClr val="000000"/>
                </a:solidFill>
                <a:effectLst/>
                <a:latin typeface="LinLibertineT"/>
              </a:rPr>
            </a:br>
            <a:r>
              <a:rPr lang="en-US" sz="1800" b="0" i="0" dirty="0">
                <a:solidFill>
                  <a:srgbClr val="000000"/>
                </a:solidFill>
                <a:effectLst/>
                <a:latin typeface="LinLibertineT"/>
              </a:rPr>
              <a:t>and on their in-game physical stability.</a:t>
            </a:r>
            <a:r>
              <a:rPr lang="en-US" dirty="0"/>
              <a:t> </a:t>
            </a:r>
          </a:p>
        </p:txBody>
      </p:sp>
      <p:sp>
        <p:nvSpPr>
          <p:cNvPr id="4" name="Slide Number Placeholder 3"/>
          <p:cNvSpPr>
            <a:spLocks noGrp="1"/>
          </p:cNvSpPr>
          <p:nvPr>
            <p:ph type="sldNum" sz="quarter" idx="5"/>
          </p:nvPr>
        </p:nvSpPr>
        <p:spPr/>
        <p:txBody>
          <a:bodyPr/>
          <a:lstStyle/>
          <a:p>
            <a:fld id="{74221D1E-7B79-476D-A90A-C92A8E5D0BC2}" type="slidenum">
              <a:rPr lang="en-US" smtClean="0"/>
              <a:t>4</a:t>
            </a:fld>
            <a:endParaRPr lang="en-US"/>
          </a:p>
        </p:txBody>
      </p:sp>
    </p:spTree>
    <p:extLst>
      <p:ext uri="{BB962C8B-B14F-4D97-AF65-F5344CB8AC3E}">
        <p14:creationId xmlns:p14="http://schemas.microsoft.com/office/powerpoint/2010/main" val="1712960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Two sets of experiments are proposed. The </a:t>
            </a:r>
            <a:r>
              <a:rPr lang="en-US" sz="1800" b="1" i="0" dirty="0">
                <a:solidFill>
                  <a:srgbClr val="000000"/>
                </a:solidFill>
                <a:effectLst/>
                <a:latin typeface="LinLibertineTB"/>
              </a:rPr>
              <a:t>replication experiment </a:t>
            </a:r>
            <a:r>
              <a:rPr lang="en-US" sz="1800" b="0" i="0" dirty="0">
                <a:solidFill>
                  <a:srgbClr val="000000"/>
                </a:solidFill>
                <a:effectLst/>
                <a:latin typeface="LinLibertineT"/>
              </a:rPr>
              <a:t>investigates whether </a:t>
            </a:r>
          </a:p>
          <a:p>
            <a:r>
              <a:rPr lang="en-US" sz="1800" b="0" i="0" dirty="0">
                <a:solidFill>
                  <a:srgbClr val="000000"/>
                </a:solidFill>
                <a:effectLst/>
                <a:latin typeface="LinLibertineT"/>
              </a:rPr>
              <a:t>the original prompts achieve approximately the same scores six months after the competition. </a:t>
            </a:r>
          </a:p>
          <a:p>
            <a:r>
              <a:rPr lang="en-US" sz="1800" b="0" i="0" dirty="0">
                <a:solidFill>
                  <a:srgbClr val="000000"/>
                </a:solidFill>
                <a:effectLst/>
                <a:latin typeface="LinLibertineT"/>
              </a:rPr>
              <a:t>ChatGPT-3.5 is closed source and it is unclear when changes are made that</a:t>
            </a:r>
            <a:br>
              <a:rPr lang="en-US" sz="1800" b="0" i="0" dirty="0">
                <a:solidFill>
                  <a:srgbClr val="000000"/>
                </a:solidFill>
                <a:effectLst/>
                <a:latin typeface="LinLibertineT"/>
              </a:rPr>
            </a:br>
            <a:r>
              <a:rPr lang="en-US" sz="1800" b="0" i="0" dirty="0">
                <a:solidFill>
                  <a:srgbClr val="000000"/>
                </a:solidFill>
                <a:effectLst/>
                <a:latin typeface="LinLibertineT"/>
              </a:rPr>
              <a:t>may impact the generated levels.</a:t>
            </a:r>
            <a:r>
              <a:rPr lang="en-US" dirty="0"/>
              <a:t> </a:t>
            </a:r>
            <a:br>
              <a:rPr lang="en-US" dirty="0"/>
            </a:br>
            <a:endParaRPr lang="en-US" dirty="0"/>
          </a:p>
          <a:p>
            <a:r>
              <a:rPr lang="en-US" sz="1800" b="0" i="0" dirty="0">
                <a:solidFill>
                  <a:srgbClr val="000000"/>
                </a:solidFill>
                <a:effectLst/>
                <a:latin typeface="LinLibertineT"/>
              </a:rPr>
              <a:t>This experiment also examines</a:t>
            </a:r>
            <a:br>
              <a:rPr lang="en-US" sz="1800" b="0" i="0" dirty="0">
                <a:solidFill>
                  <a:srgbClr val="000000"/>
                </a:solidFill>
                <a:effectLst/>
                <a:latin typeface="LinLibertineT"/>
              </a:rPr>
            </a:br>
            <a:r>
              <a:rPr lang="en-US" sz="1800" b="0" i="0" dirty="0">
                <a:solidFill>
                  <a:srgbClr val="000000"/>
                </a:solidFill>
                <a:effectLst/>
                <a:latin typeface="LinLibertineT"/>
              </a:rPr>
              <a:t>whether scores are impacted by increasing the number of levels</a:t>
            </a:r>
            <a:br>
              <a:rPr lang="en-US" sz="1800" b="0" i="0" dirty="0">
                <a:solidFill>
                  <a:srgbClr val="000000"/>
                </a:solidFill>
                <a:effectLst/>
                <a:latin typeface="LinLibertineT"/>
              </a:rPr>
            </a:br>
            <a:r>
              <a:rPr lang="en-US" sz="1800" b="0" i="0" dirty="0">
                <a:solidFill>
                  <a:srgbClr val="000000"/>
                </a:solidFill>
                <a:effectLst/>
                <a:latin typeface="LinLibertineT"/>
              </a:rPr>
              <a:t>generated per letter to 100. The results of the replication experiment </a:t>
            </a:r>
          </a:p>
          <a:p>
            <a:r>
              <a:rPr lang="en-US" sz="1800" b="0" i="0" dirty="0">
                <a:solidFill>
                  <a:srgbClr val="000000"/>
                </a:solidFill>
                <a:effectLst/>
                <a:latin typeface="LinLibertineT"/>
              </a:rPr>
              <a:t>show that ChatGPT-3.5 is changing over the time span of six</a:t>
            </a:r>
            <a:br>
              <a:rPr lang="en-US" sz="1800" b="0" i="0" dirty="0">
                <a:solidFill>
                  <a:srgbClr val="000000"/>
                </a:solidFill>
                <a:effectLst/>
                <a:latin typeface="LinLibertineT"/>
              </a:rPr>
            </a:br>
            <a:r>
              <a:rPr lang="en-US" sz="1800" b="0" i="0" dirty="0">
                <a:solidFill>
                  <a:srgbClr val="000000"/>
                </a:solidFill>
                <a:effectLst/>
                <a:latin typeface="LinLibertineT"/>
              </a:rPr>
              <a:t>months, and that these small changes can significantly impact how</a:t>
            </a:r>
            <a:br>
              <a:rPr lang="en-US" sz="1800" b="0" i="0" dirty="0">
                <a:solidFill>
                  <a:srgbClr val="000000"/>
                </a:solidFill>
                <a:effectLst/>
                <a:latin typeface="LinLibertineT"/>
              </a:rPr>
            </a:br>
            <a:r>
              <a:rPr lang="en-US" sz="1800" b="0" i="0" dirty="0">
                <a:solidFill>
                  <a:srgbClr val="000000"/>
                </a:solidFill>
                <a:effectLst/>
                <a:latin typeface="LinLibertineT"/>
              </a:rPr>
              <a:t>prompts score, whether ten or 100 levels are evaluated. While the</a:t>
            </a:r>
            <a:br>
              <a:rPr lang="en-US" sz="1800" b="0" i="0" dirty="0">
                <a:solidFill>
                  <a:srgbClr val="000000"/>
                </a:solidFill>
                <a:effectLst/>
                <a:latin typeface="LinLibertineT"/>
              </a:rPr>
            </a:br>
            <a:r>
              <a:rPr lang="en-US" sz="1800" b="0" i="0" dirty="0">
                <a:solidFill>
                  <a:srgbClr val="000000"/>
                </a:solidFill>
                <a:effectLst/>
                <a:latin typeface="LinLibertineT"/>
              </a:rPr>
              <a:t>sample size is likely adequate for the competition, to make conclusions </a:t>
            </a:r>
          </a:p>
          <a:p>
            <a:r>
              <a:rPr lang="en-US" sz="1800" b="0" i="0" dirty="0">
                <a:solidFill>
                  <a:srgbClr val="000000"/>
                </a:solidFill>
                <a:effectLst/>
                <a:latin typeface="LinLibertineT"/>
              </a:rPr>
              <a:t>about prompts submitted to the competition over the course</a:t>
            </a:r>
            <a:br>
              <a:rPr lang="en-US" sz="1800" b="0" i="0" dirty="0">
                <a:solidFill>
                  <a:srgbClr val="000000"/>
                </a:solidFill>
                <a:effectLst/>
                <a:latin typeface="LinLibertineT"/>
              </a:rPr>
            </a:br>
            <a:r>
              <a:rPr lang="en-US" sz="1800" b="0" i="0" dirty="0">
                <a:solidFill>
                  <a:srgbClr val="000000"/>
                </a:solidFill>
                <a:effectLst/>
                <a:latin typeface="LinLibertineT"/>
              </a:rPr>
              <a:t>of years, it will be important to query LLMs with static weights.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5</a:t>
            </a:fld>
            <a:endParaRPr lang="en-US"/>
          </a:p>
        </p:txBody>
      </p:sp>
    </p:spTree>
    <p:extLst>
      <p:ext uri="{BB962C8B-B14F-4D97-AF65-F5344CB8AC3E}">
        <p14:creationId xmlns:p14="http://schemas.microsoft.com/office/powerpoint/2010/main" val="3033973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The </a:t>
            </a:r>
            <a:r>
              <a:rPr lang="en-US" sz="1800" b="1" i="0" dirty="0">
                <a:solidFill>
                  <a:srgbClr val="000000"/>
                </a:solidFill>
                <a:effectLst/>
                <a:latin typeface="LinLibertineTB"/>
              </a:rPr>
              <a:t>generalization experiment </a:t>
            </a:r>
            <a:r>
              <a:rPr lang="en-US" sz="1800" b="0" i="0" dirty="0">
                <a:solidFill>
                  <a:srgbClr val="000000"/>
                </a:solidFill>
                <a:effectLst/>
                <a:latin typeface="LinLibertineT"/>
              </a:rPr>
              <a:t>examines the ability of prompts</a:t>
            </a:r>
            <a:br>
              <a:rPr lang="en-US" sz="1800" b="0" i="0" dirty="0">
                <a:solidFill>
                  <a:srgbClr val="000000"/>
                </a:solidFill>
                <a:effectLst/>
                <a:latin typeface="LinLibertineT"/>
              </a:rPr>
            </a:br>
            <a:r>
              <a:rPr lang="en-US" sz="1800" b="0" i="0" dirty="0">
                <a:solidFill>
                  <a:srgbClr val="000000"/>
                </a:solidFill>
                <a:effectLst/>
                <a:latin typeface="LinLibertineT"/>
              </a:rPr>
              <a:t>to generate levels it has not yet seen (i.e., that are not hard-coded in</a:t>
            </a:r>
            <a:br>
              <a:rPr lang="en-US" sz="1800" b="0" i="0" dirty="0">
                <a:solidFill>
                  <a:srgbClr val="000000"/>
                </a:solidFill>
                <a:effectLst/>
                <a:latin typeface="LinLibertineT"/>
              </a:rPr>
            </a:br>
            <a:r>
              <a:rPr lang="en-US" sz="1800" b="0" i="0" dirty="0">
                <a:solidFill>
                  <a:srgbClr val="000000"/>
                </a:solidFill>
                <a:effectLst/>
                <a:latin typeface="LinLibertineT"/>
              </a:rPr>
              <a:t>the prompt). Prompts are modified to contain zero-shots or example</a:t>
            </a:r>
            <a:br>
              <a:rPr lang="en-US" sz="1800" b="0" i="0" dirty="0">
                <a:solidFill>
                  <a:srgbClr val="000000"/>
                </a:solidFill>
                <a:effectLst/>
                <a:latin typeface="LinLibertineT"/>
              </a:rPr>
            </a:br>
            <a:r>
              <a:rPr lang="en-US" sz="1800" b="0" i="0" dirty="0">
                <a:solidFill>
                  <a:srgbClr val="000000"/>
                </a:solidFill>
                <a:effectLst/>
                <a:latin typeface="LinLibertineT"/>
              </a:rPr>
              <a:t>letters in the zero-shot setting or one-shot in the one-shot setting.</a:t>
            </a:r>
            <a:br>
              <a:rPr lang="en-US" sz="1800" b="0" i="0" dirty="0">
                <a:solidFill>
                  <a:srgbClr val="000000"/>
                </a:solidFill>
                <a:effectLst/>
                <a:latin typeface="LinLibertineT"/>
              </a:rPr>
            </a:br>
            <a:r>
              <a:rPr lang="en-US" sz="1800" b="0" i="0" dirty="0">
                <a:solidFill>
                  <a:srgbClr val="000000"/>
                </a:solidFill>
                <a:effectLst/>
                <a:latin typeface="LinLibertineT"/>
              </a:rPr>
              <a:t>The prompts in the one-shot setting are tested per letter given that</a:t>
            </a:r>
            <a:br>
              <a:rPr lang="en-US" sz="1800" b="0" i="0" dirty="0">
                <a:solidFill>
                  <a:srgbClr val="000000"/>
                </a:solidFill>
                <a:effectLst/>
                <a:latin typeface="LinLibertineT"/>
              </a:rPr>
            </a:br>
            <a:r>
              <a:rPr lang="en-US" sz="1800" b="0" i="0" dirty="0">
                <a:solidFill>
                  <a:srgbClr val="000000"/>
                </a:solidFill>
                <a:effectLst/>
                <a:latin typeface="LinLibertineT"/>
              </a:rPr>
              <a:t>prompts contain different example letters and some letters are more</a:t>
            </a:r>
            <a:br>
              <a:rPr lang="en-US" sz="1800" b="0" i="0" dirty="0">
                <a:solidFill>
                  <a:srgbClr val="000000"/>
                </a:solidFill>
                <a:effectLst/>
                <a:latin typeface="LinLibertineT"/>
              </a:rPr>
            </a:br>
            <a:r>
              <a:rPr lang="en-US" sz="1800" b="0" i="0" dirty="0">
                <a:solidFill>
                  <a:srgbClr val="000000"/>
                </a:solidFill>
                <a:effectLst/>
                <a:latin typeface="LinLibertineT"/>
              </a:rPr>
              <a:t>difficult to generate than others. </a:t>
            </a:r>
            <a:br>
              <a:rPr lang="en-US" dirty="0"/>
            </a:br>
            <a:endParaRPr lang="en-US" dirty="0"/>
          </a:p>
          <a:p>
            <a:r>
              <a:rPr lang="en-US" sz="1800" b="0" i="0" dirty="0">
                <a:solidFill>
                  <a:srgbClr val="000000"/>
                </a:solidFill>
                <a:effectLst/>
                <a:latin typeface="LinLibertineT"/>
              </a:rPr>
              <a:t>N-shot prompting is specified for a</a:t>
            </a:r>
            <a:br>
              <a:rPr lang="en-US" sz="1800" b="0" i="0" dirty="0">
                <a:solidFill>
                  <a:srgbClr val="000000"/>
                </a:solidFill>
                <a:effectLst/>
                <a:latin typeface="LinLibertineT"/>
              </a:rPr>
            </a:br>
            <a:r>
              <a:rPr lang="en-US" sz="1800" b="0" i="0" dirty="0">
                <a:solidFill>
                  <a:srgbClr val="000000"/>
                </a:solidFill>
                <a:effectLst/>
                <a:latin typeface="LinLibertineT"/>
              </a:rPr>
              <a:t>small subset of prompts and example letters. The goal of this experiment </a:t>
            </a:r>
          </a:p>
          <a:p>
            <a:r>
              <a:rPr lang="en-US" sz="1800" b="0" i="0" dirty="0">
                <a:solidFill>
                  <a:srgbClr val="000000"/>
                </a:solidFill>
                <a:effectLst/>
                <a:latin typeface="LinLibertineT"/>
              </a:rPr>
              <a:t>is to understand whether successful prompts are </a:t>
            </a:r>
            <a:r>
              <a:rPr lang="en-US" sz="1800" b="0" i="1" dirty="0">
                <a:solidFill>
                  <a:srgbClr val="000000"/>
                </a:solidFill>
                <a:effectLst/>
                <a:latin typeface="LinLibertineTI"/>
              </a:rPr>
              <a:t>generalizing</a:t>
            </a:r>
            <a:br>
              <a:rPr lang="en-US" sz="1800" b="0" i="1" dirty="0">
                <a:solidFill>
                  <a:srgbClr val="000000"/>
                </a:solidFill>
                <a:effectLst/>
                <a:latin typeface="LinLibertineTI"/>
              </a:rPr>
            </a:br>
            <a:r>
              <a:rPr lang="en-US" sz="1800" b="0" i="0" dirty="0">
                <a:solidFill>
                  <a:srgbClr val="000000"/>
                </a:solidFill>
                <a:effectLst/>
                <a:latin typeface="LinLibertineT"/>
              </a:rPr>
              <a:t>or if it is the quality of their lookup tables that determines their</a:t>
            </a:r>
            <a:br>
              <a:rPr lang="en-US" sz="1800" b="0" i="0" dirty="0">
                <a:solidFill>
                  <a:srgbClr val="000000"/>
                </a:solidFill>
                <a:effectLst/>
                <a:latin typeface="LinLibertineT"/>
              </a:rPr>
            </a:br>
            <a:r>
              <a:rPr lang="en-US" sz="1800" b="0" i="0" dirty="0">
                <a:solidFill>
                  <a:srgbClr val="000000"/>
                </a:solidFill>
                <a:effectLst/>
                <a:latin typeface="LinLibertineT"/>
              </a:rPr>
              <a:t>score. Results show that these modified prompts perform significantly worse </a:t>
            </a:r>
          </a:p>
          <a:p>
            <a:r>
              <a:rPr lang="en-US" sz="1800" b="0" i="0" dirty="0">
                <a:solidFill>
                  <a:srgbClr val="000000"/>
                </a:solidFill>
                <a:effectLst/>
                <a:latin typeface="LinLibertineT"/>
              </a:rPr>
              <a:t>than their unmodified counterparts and prompts that</a:t>
            </a:r>
            <a:br>
              <a:rPr lang="en-US" sz="1800" b="0" i="0" dirty="0">
                <a:solidFill>
                  <a:srgbClr val="000000"/>
                </a:solidFill>
                <a:effectLst/>
                <a:latin typeface="LinLibertineT"/>
              </a:rPr>
            </a:br>
            <a:r>
              <a:rPr lang="en-US" sz="1800" b="0" i="0" dirty="0">
                <a:solidFill>
                  <a:srgbClr val="000000"/>
                </a:solidFill>
                <a:effectLst/>
                <a:latin typeface="LinLibertineT"/>
              </a:rPr>
              <a:t>generalize well are not necessarily those that perform well in the</a:t>
            </a:r>
            <a:br>
              <a:rPr lang="en-US" sz="1800" b="0" i="0" dirty="0">
                <a:solidFill>
                  <a:srgbClr val="000000"/>
                </a:solidFill>
                <a:effectLst/>
                <a:latin typeface="LinLibertineT"/>
              </a:rPr>
            </a:br>
            <a:r>
              <a:rPr lang="en-US" sz="1800" b="0" i="0" dirty="0">
                <a:solidFill>
                  <a:srgbClr val="000000"/>
                </a:solidFill>
                <a:effectLst/>
                <a:latin typeface="LinLibertineT"/>
              </a:rPr>
              <a:t>competition. These results suggest that generalizing with these new</a:t>
            </a:r>
            <a:br>
              <a:rPr lang="en-US" sz="1800" b="0" i="0" dirty="0">
                <a:solidFill>
                  <a:srgbClr val="000000"/>
                </a:solidFill>
                <a:effectLst/>
                <a:latin typeface="LinLibertineT"/>
              </a:rPr>
            </a:br>
            <a:r>
              <a:rPr lang="en-US" sz="1800" b="0" i="0" dirty="0">
                <a:solidFill>
                  <a:srgbClr val="000000"/>
                </a:solidFill>
                <a:effectLst/>
                <a:latin typeface="LinLibertineT"/>
              </a:rPr>
              <a:t>level generators is an open problem to explore.</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6</a:t>
            </a:fld>
            <a:endParaRPr lang="en-US"/>
          </a:p>
        </p:txBody>
      </p:sp>
    </p:spTree>
    <p:extLst>
      <p:ext uri="{BB962C8B-B14F-4D97-AF65-F5344CB8AC3E}">
        <p14:creationId xmlns:p14="http://schemas.microsoft.com/office/powerpoint/2010/main" val="2094401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2024-05-09(</a:t>
            </a:r>
            <a:r>
              <a:rPr lang="en-US" dirty="0" err="1"/>
              <a:t>amy</a:t>
            </a:r>
            <a:r>
              <a:rPr lang="en-US" dirty="0"/>
              <a:t>):</a:t>
            </a:r>
          </a:p>
          <a:p>
            <a:pPr marL="171450" indent="-171450">
              <a:buFont typeface="Arial" panose="020B0604020202020204" pitchFamily="34" charset="0"/>
              <a:buChar char="•"/>
            </a:pPr>
            <a:r>
              <a:rPr lang="en-US" dirty="0"/>
              <a:t>It could be good to show the citation for the prompt techniques that you mention.</a:t>
            </a:r>
          </a:p>
          <a:p>
            <a:pPr marL="171450" indent="-171450">
              <a:buFont typeface="Arial" panose="020B0604020202020204" pitchFamily="34" charset="0"/>
              <a:buChar char="•"/>
            </a:pPr>
            <a:r>
              <a:rPr lang="en-US" dirty="0"/>
              <a:t>Actually it would be good to cite them in the table for the </a:t>
            </a:r>
            <a:r>
              <a:rPr lang="en-US" dirty="0" err="1"/>
              <a:t>arxiv</a:t>
            </a:r>
            <a:r>
              <a:rPr lang="en-US" dirty="0"/>
              <a:t> version</a:t>
            </a:r>
          </a:p>
          <a:p>
            <a:pPr marL="171450" indent="-171450">
              <a:buFont typeface="Arial" panose="020B0604020202020204" pitchFamily="34" charset="0"/>
              <a:buChar char="•"/>
            </a:pPr>
            <a:r>
              <a:rPr lang="en-US" dirty="0"/>
              <a:t>But it would be good to have slides that introduce the prompt engineering technique, the citation for the technique, and examples of it in the prompts that you were analyzing.</a:t>
            </a:r>
          </a:p>
          <a:p>
            <a:pPr marL="171450" indent="-171450">
              <a:buFont typeface="Arial" panose="020B0604020202020204" pitchFamily="34" charset="0"/>
              <a:buChar char="•"/>
            </a:pPr>
            <a:r>
              <a:rPr lang="en-US" dirty="0"/>
              <a:t>In the future there are methods that we can use to ensure things like ‘inter-rater’ reliability, but basically to make a really good table like this. It lives in qualitative HCI method land.</a:t>
            </a:r>
          </a:p>
        </p:txBody>
      </p:sp>
      <p:sp>
        <p:nvSpPr>
          <p:cNvPr id="4" name="Slide Number Placeholder 3"/>
          <p:cNvSpPr>
            <a:spLocks noGrp="1"/>
          </p:cNvSpPr>
          <p:nvPr>
            <p:ph type="sldNum" sz="quarter" idx="5"/>
          </p:nvPr>
        </p:nvSpPr>
        <p:spPr/>
        <p:txBody>
          <a:bodyPr/>
          <a:lstStyle/>
          <a:p>
            <a:fld id="{74221D1E-7B79-476D-A90A-C92A8E5D0BC2}" type="slidenum">
              <a:rPr lang="en-US" smtClean="0"/>
              <a:t>8</a:t>
            </a:fld>
            <a:endParaRPr lang="en-US"/>
          </a:p>
        </p:txBody>
      </p:sp>
    </p:spTree>
    <p:extLst>
      <p:ext uri="{BB962C8B-B14F-4D97-AF65-F5344CB8AC3E}">
        <p14:creationId xmlns:p14="http://schemas.microsoft.com/office/powerpoint/2010/main" val="414618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2024-05-09 (</a:t>
            </a:r>
            <a:r>
              <a:rPr lang="en-US" dirty="0" err="1"/>
              <a:t>amy</a:t>
            </a:r>
            <a:r>
              <a:rPr lang="en-US" dirty="0"/>
              <a:t>): </a:t>
            </a:r>
          </a:p>
          <a:p>
            <a:pPr marL="171450" indent="-171450">
              <a:buFont typeface="Arial" panose="020B0604020202020204" pitchFamily="34" charset="0"/>
              <a:buChar char="•"/>
            </a:pPr>
            <a:r>
              <a:rPr lang="en-US" dirty="0"/>
              <a:t>We don’t necessarily need this equation. It feels easier to understand for me somehow than what the ChatGPT4PCG paper does, but even better could be some combination of the 10s video clip with blocks falling and us showing visually how the scores work.</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13</a:t>
            </a:fld>
            <a:endParaRPr lang="en-US"/>
          </a:p>
        </p:txBody>
      </p:sp>
    </p:spTree>
    <p:extLst>
      <p:ext uri="{BB962C8B-B14F-4D97-AF65-F5344CB8AC3E}">
        <p14:creationId xmlns:p14="http://schemas.microsoft.com/office/powerpoint/2010/main" val="4120947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replicating the competition results tests the entire pipeline: whether</a:t>
            </a:r>
            <a:br>
              <a:rPr lang="en-US" sz="1800" b="0" i="0" dirty="0">
                <a:solidFill>
                  <a:srgbClr val="000000"/>
                </a:solidFill>
                <a:effectLst/>
                <a:latin typeface="LinLibertineT"/>
              </a:rPr>
            </a:br>
            <a:r>
              <a:rPr lang="en-US" sz="1800" b="0" i="0" dirty="0">
                <a:solidFill>
                  <a:srgbClr val="000000"/>
                </a:solidFill>
                <a:effectLst/>
                <a:latin typeface="LinLibertineT"/>
              </a:rPr>
              <a:t>ChatGPT produces the same responses now as it did a few months</a:t>
            </a:r>
            <a:br>
              <a:rPr lang="en-US" sz="1800" b="0" i="0" dirty="0">
                <a:solidFill>
                  <a:srgbClr val="000000"/>
                </a:solidFill>
                <a:effectLst/>
                <a:latin typeface="LinLibertineT"/>
              </a:rPr>
            </a:br>
            <a:r>
              <a:rPr lang="en-US" sz="1800" b="0" i="0" dirty="0">
                <a:solidFill>
                  <a:srgbClr val="000000"/>
                </a:solidFill>
                <a:effectLst/>
                <a:latin typeface="LinLibertineT"/>
              </a:rPr>
              <a:t>ago, whether the scripts run the same in our computational environment </a:t>
            </a:r>
          </a:p>
          <a:p>
            <a:r>
              <a:rPr lang="en-US" sz="1800" b="0" i="0" dirty="0">
                <a:solidFill>
                  <a:srgbClr val="000000"/>
                </a:solidFill>
                <a:effectLst/>
                <a:latin typeface="LinLibertineT"/>
              </a:rPr>
              <a:t>as on the organizers’ machines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16</a:t>
            </a:fld>
            <a:endParaRPr lang="en-US"/>
          </a:p>
        </p:txBody>
      </p:sp>
    </p:spTree>
    <p:extLst>
      <p:ext uri="{BB962C8B-B14F-4D97-AF65-F5344CB8AC3E}">
        <p14:creationId xmlns:p14="http://schemas.microsoft.com/office/powerpoint/2010/main" val="4005292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5E5BA-4603-2D2F-E700-671219298F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D34CA4-0F64-F664-4864-5359F3BE25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2372BA-2024-5A40-2CC2-E75363338B8B}"/>
              </a:ext>
            </a:extLst>
          </p:cNvPr>
          <p:cNvSpPr>
            <a:spLocks noGrp="1"/>
          </p:cNvSpPr>
          <p:nvPr>
            <p:ph type="dt" sz="half" idx="10"/>
          </p:nvPr>
        </p:nvSpPr>
        <p:spPr/>
        <p:txBody>
          <a:bodyPr/>
          <a:lstStyle/>
          <a:p>
            <a:fld id="{D0A88329-5E87-4A36-A27D-8F79879C461B}" type="datetimeFigureOut">
              <a:rPr lang="en-US" smtClean="0"/>
              <a:t>5/9/24</a:t>
            </a:fld>
            <a:endParaRPr lang="en-US"/>
          </a:p>
        </p:txBody>
      </p:sp>
      <p:sp>
        <p:nvSpPr>
          <p:cNvPr id="5" name="Footer Placeholder 4">
            <a:extLst>
              <a:ext uri="{FF2B5EF4-FFF2-40B4-BE49-F238E27FC236}">
                <a16:creationId xmlns:a16="http://schemas.microsoft.com/office/drawing/2014/main" id="{22977832-DD22-9E7A-5DBD-E8659A856C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0B24F5-3287-2CAF-35A5-35E0BC7FE81A}"/>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220435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BE3E3-5828-3F86-1093-EB00FC11034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306B1A0-0257-5C48-1402-6A457D50290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C4B534-4146-D007-2BE5-52BB3B5498D5}"/>
              </a:ext>
            </a:extLst>
          </p:cNvPr>
          <p:cNvSpPr>
            <a:spLocks noGrp="1"/>
          </p:cNvSpPr>
          <p:nvPr>
            <p:ph type="dt" sz="half" idx="10"/>
          </p:nvPr>
        </p:nvSpPr>
        <p:spPr/>
        <p:txBody>
          <a:bodyPr/>
          <a:lstStyle/>
          <a:p>
            <a:fld id="{D0A88329-5E87-4A36-A27D-8F79879C461B}" type="datetimeFigureOut">
              <a:rPr lang="en-US" smtClean="0"/>
              <a:t>5/9/24</a:t>
            </a:fld>
            <a:endParaRPr lang="en-US"/>
          </a:p>
        </p:txBody>
      </p:sp>
      <p:sp>
        <p:nvSpPr>
          <p:cNvPr id="5" name="Footer Placeholder 4">
            <a:extLst>
              <a:ext uri="{FF2B5EF4-FFF2-40B4-BE49-F238E27FC236}">
                <a16:creationId xmlns:a16="http://schemas.microsoft.com/office/drawing/2014/main" id="{D8EA5F1C-0F2E-2011-6BFE-8CAA7AAE14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8418AA-BBA9-DB8B-72B0-F2D5B0BB50DC}"/>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3269663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D7F59F-B167-626D-4EC3-267ADFEA4D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57A6465-0959-13C3-D465-A642E8E617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E70329-FD32-5E8C-0FCD-704E6DCD6379}"/>
              </a:ext>
            </a:extLst>
          </p:cNvPr>
          <p:cNvSpPr>
            <a:spLocks noGrp="1"/>
          </p:cNvSpPr>
          <p:nvPr>
            <p:ph type="dt" sz="half" idx="10"/>
          </p:nvPr>
        </p:nvSpPr>
        <p:spPr/>
        <p:txBody>
          <a:bodyPr/>
          <a:lstStyle/>
          <a:p>
            <a:fld id="{D0A88329-5E87-4A36-A27D-8F79879C461B}" type="datetimeFigureOut">
              <a:rPr lang="en-US" smtClean="0"/>
              <a:t>5/9/24</a:t>
            </a:fld>
            <a:endParaRPr lang="en-US"/>
          </a:p>
        </p:txBody>
      </p:sp>
      <p:sp>
        <p:nvSpPr>
          <p:cNvPr id="5" name="Footer Placeholder 4">
            <a:extLst>
              <a:ext uri="{FF2B5EF4-FFF2-40B4-BE49-F238E27FC236}">
                <a16:creationId xmlns:a16="http://schemas.microsoft.com/office/drawing/2014/main" id="{897CC660-2D92-DEBC-3EF8-4E52016DC1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BB7CA3-0E00-CB07-F9DC-5CDFB378371E}"/>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975331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58206-633F-7AFD-2E6F-6B1CA107BC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7D0E7E-EC7D-B652-BC0E-628518F892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2CCEC7-95CC-B4FE-ACDC-2F61DE714B84}"/>
              </a:ext>
            </a:extLst>
          </p:cNvPr>
          <p:cNvSpPr>
            <a:spLocks noGrp="1"/>
          </p:cNvSpPr>
          <p:nvPr>
            <p:ph type="dt" sz="half" idx="10"/>
          </p:nvPr>
        </p:nvSpPr>
        <p:spPr/>
        <p:txBody>
          <a:bodyPr/>
          <a:lstStyle/>
          <a:p>
            <a:fld id="{D0A88329-5E87-4A36-A27D-8F79879C461B}" type="datetimeFigureOut">
              <a:rPr lang="en-US" smtClean="0"/>
              <a:t>5/9/24</a:t>
            </a:fld>
            <a:endParaRPr lang="en-US"/>
          </a:p>
        </p:txBody>
      </p:sp>
      <p:sp>
        <p:nvSpPr>
          <p:cNvPr id="5" name="Footer Placeholder 4">
            <a:extLst>
              <a:ext uri="{FF2B5EF4-FFF2-40B4-BE49-F238E27FC236}">
                <a16:creationId xmlns:a16="http://schemas.microsoft.com/office/drawing/2014/main" id="{F3B1CA41-B4EE-B9BD-ED03-47B0ACA247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3B66C5-56DD-64A4-0E21-0DEF00CFE19B}"/>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2156305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FC28F-48F9-4455-DC99-AB635FEA66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3AB088-8221-56A4-E73A-685C5F622F9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38F396-90F6-601E-3C2F-58364345BADC}"/>
              </a:ext>
            </a:extLst>
          </p:cNvPr>
          <p:cNvSpPr>
            <a:spLocks noGrp="1"/>
          </p:cNvSpPr>
          <p:nvPr>
            <p:ph type="dt" sz="half" idx="10"/>
          </p:nvPr>
        </p:nvSpPr>
        <p:spPr/>
        <p:txBody>
          <a:bodyPr/>
          <a:lstStyle/>
          <a:p>
            <a:fld id="{D0A88329-5E87-4A36-A27D-8F79879C461B}" type="datetimeFigureOut">
              <a:rPr lang="en-US" smtClean="0"/>
              <a:t>5/9/24</a:t>
            </a:fld>
            <a:endParaRPr lang="en-US"/>
          </a:p>
        </p:txBody>
      </p:sp>
      <p:sp>
        <p:nvSpPr>
          <p:cNvPr id="5" name="Footer Placeholder 4">
            <a:extLst>
              <a:ext uri="{FF2B5EF4-FFF2-40B4-BE49-F238E27FC236}">
                <a16:creationId xmlns:a16="http://schemas.microsoft.com/office/drawing/2014/main" id="{7E56BFA3-ECB5-D2DA-2AD0-35DF78AC67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7D3B44-6E7B-6003-0661-13863926EAF0}"/>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247124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28824-5A96-D469-6EEC-6D9AAD31F0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6DDE3B-5931-B1E8-23D2-82150D86FC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1FCB9F-4357-E2C5-5872-340FC3D8CE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A7F379-A2ED-8613-90DE-05927FC7A290}"/>
              </a:ext>
            </a:extLst>
          </p:cNvPr>
          <p:cNvSpPr>
            <a:spLocks noGrp="1"/>
          </p:cNvSpPr>
          <p:nvPr>
            <p:ph type="dt" sz="half" idx="10"/>
          </p:nvPr>
        </p:nvSpPr>
        <p:spPr/>
        <p:txBody>
          <a:bodyPr/>
          <a:lstStyle/>
          <a:p>
            <a:fld id="{D0A88329-5E87-4A36-A27D-8F79879C461B}" type="datetimeFigureOut">
              <a:rPr lang="en-US" smtClean="0"/>
              <a:t>5/9/24</a:t>
            </a:fld>
            <a:endParaRPr lang="en-US"/>
          </a:p>
        </p:txBody>
      </p:sp>
      <p:sp>
        <p:nvSpPr>
          <p:cNvPr id="6" name="Footer Placeholder 5">
            <a:extLst>
              <a:ext uri="{FF2B5EF4-FFF2-40B4-BE49-F238E27FC236}">
                <a16:creationId xmlns:a16="http://schemas.microsoft.com/office/drawing/2014/main" id="{E43864B6-8A9D-F6E2-99F5-20D343AADD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5CCABB-D964-06CB-D392-C6C5C062A958}"/>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1968062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6B16D-0DD1-8764-384A-D85CC34123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753E02-3BAF-6B78-FF09-217E35236F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0CB631-E88B-D28E-F390-60176F9EBF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F67932-787E-5778-1F82-0091406486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9681D1-F5DF-305B-3C89-E0B3EE67EF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7E4FDC-3557-53FE-68BC-5A205E52CCDB}"/>
              </a:ext>
            </a:extLst>
          </p:cNvPr>
          <p:cNvSpPr>
            <a:spLocks noGrp="1"/>
          </p:cNvSpPr>
          <p:nvPr>
            <p:ph type="dt" sz="half" idx="10"/>
          </p:nvPr>
        </p:nvSpPr>
        <p:spPr/>
        <p:txBody>
          <a:bodyPr/>
          <a:lstStyle/>
          <a:p>
            <a:fld id="{D0A88329-5E87-4A36-A27D-8F79879C461B}" type="datetimeFigureOut">
              <a:rPr lang="en-US" smtClean="0"/>
              <a:t>5/9/24</a:t>
            </a:fld>
            <a:endParaRPr lang="en-US"/>
          </a:p>
        </p:txBody>
      </p:sp>
      <p:sp>
        <p:nvSpPr>
          <p:cNvPr id="8" name="Footer Placeholder 7">
            <a:extLst>
              <a:ext uri="{FF2B5EF4-FFF2-40B4-BE49-F238E27FC236}">
                <a16:creationId xmlns:a16="http://schemas.microsoft.com/office/drawing/2014/main" id="{BBEAB18C-F3BD-98B9-E474-6B716A7514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AC6A4B-1FE0-4F9A-F290-516B7F9FCF00}"/>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1264765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CBF83-BDD3-A697-63BD-A19EAFB284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E7C6A3-4CB1-D772-3AF1-FC9D8E811055}"/>
              </a:ext>
            </a:extLst>
          </p:cNvPr>
          <p:cNvSpPr>
            <a:spLocks noGrp="1"/>
          </p:cNvSpPr>
          <p:nvPr>
            <p:ph type="dt" sz="half" idx="10"/>
          </p:nvPr>
        </p:nvSpPr>
        <p:spPr/>
        <p:txBody>
          <a:bodyPr/>
          <a:lstStyle/>
          <a:p>
            <a:fld id="{D0A88329-5E87-4A36-A27D-8F79879C461B}" type="datetimeFigureOut">
              <a:rPr lang="en-US" smtClean="0"/>
              <a:t>5/9/24</a:t>
            </a:fld>
            <a:endParaRPr lang="en-US"/>
          </a:p>
        </p:txBody>
      </p:sp>
      <p:sp>
        <p:nvSpPr>
          <p:cNvPr id="4" name="Footer Placeholder 3">
            <a:extLst>
              <a:ext uri="{FF2B5EF4-FFF2-40B4-BE49-F238E27FC236}">
                <a16:creationId xmlns:a16="http://schemas.microsoft.com/office/drawing/2014/main" id="{2EF1FE15-6358-1D14-563F-4DE2E22BA1D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2A6330-E29B-0CC1-E42B-28AC412BAD48}"/>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1413593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59BE9F-98F1-FE82-F84E-C9BFF7DE9307}"/>
              </a:ext>
            </a:extLst>
          </p:cNvPr>
          <p:cNvSpPr>
            <a:spLocks noGrp="1"/>
          </p:cNvSpPr>
          <p:nvPr>
            <p:ph type="dt" sz="half" idx="10"/>
          </p:nvPr>
        </p:nvSpPr>
        <p:spPr/>
        <p:txBody>
          <a:bodyPr/>
          <a:lstStyle/>
          <a:p>
            <a:fld id="{D0A88329-5E87-4A36-A27D-8F79879C461B}" type="datetimeFigureOut">
              <a:rPr lang="en-US" smtClean="0"/>
              <a:t>5/9/24</a:t>
            </a:fld>
            <a:endParaRPr lang="en-US"/>
          </a:p>
        </p:txBody>
      </p:sp>
      <p:sp>
        <p:nvSpPr>
          <p:cNvPr id="3" name="Footer Placeholder 2">
            <a:extLst>
              <a:ext uri="{FF2B5EF4-FFF2-40B4-BE49-F238E27FC236}">
                <a16:creationId xmlns:a16="http://schemas.microsoft.com/office/drawing/2014/main" id="{77644566-E5A0-9632-068A-4329EE97C43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8AE3A3E-385E-DE86-DCF3-F3FD2ECBF20F}"/>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1976977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CBCAA-F5D3-3031-48C1-83F42ABB27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0A08137-6008-0F90-B01A-B52AFD4017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34DA888-A826-8B4F-6D1C-FB2B27B808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2EC561-0251-F7A8-D417-08EF72BE5439}"/>
              </a:ext>
            </a:extLst>
          </p:cNvPr>
          <p:cNvSpPr>
            <a:spLocks noGrp="1"/>
          </p:cNvSpPr>
          <p:nvPr>
            <p:ph type="dt" sz="half" idx="10"/>
          </p:nvPr>
        </p:nvSpPr>
        <p:spPr/>
        <p:txBody>
          <a:bodyPr/>
          <a:lstStyle/>
          <a:p>
            <a:fld id="{D0A88329-5E87-4A36-A27D-8F79879C461B}" type="datetimeFigureOut">
              <a:rPr lang="en-US" smtClean="0"/>
              <a:t>5/9/24</a:t>
            </a:fld>
            <a:endParaRPr lang="en-US"/>
          </a:p>
        </p:txBody>
      </p:sp>
      <p:sp>
        <p:nvSpPr>
          <p:cNvPr id="6" name="Footer Placeholder 5">
            <a:extLst>
              <a:ext uri="{FF2B5EF4-FFF2-40B4-BE49-F238E27FC236}">
                <a16:creationId xmlns:a16="http://schemas.microsoft.com/office/drawing/2014/main" id="{80D57A83-1988-7106-0020-334EE3E1E7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204332-90F1-AA45-7D0A-101192F72EED}"/>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765082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43363-A3C0-F286-8966-ED52FF9FE8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EEDE5E-12F1-0BC5-9B55-DB33EA111D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5B5EF6-91A7-A217-DDB8-B1BEF11689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2A8B86-C0AC-5F27-5582-318E328FC23D}"/>
              </a:ext>
            </a:extLst>
          </p:cNvPr>
          <p:cNvSpPr>
            <a:spLocks noGrp="1"/>
          </p:cNvSpPr>
          <p:nvPr>
            <p:ph type="dt" sz="half" idx="10"/>
          </p:nvPr>
        </p:nvSpPr>
        <p:spPr/>
        <p:txBody>
          <a:bodyPr/>
          <a:lstStyle/>
          <a:p>
            <a:fld id="{D0A88329-5E87-4A36-A27D-8F79879C461B}" type="datetimeFigureOut">
              <a:rPr lang="en-US" smtClean="0"/>
              <a:t>5/9/24</a:t>
            </a:fld>
            <a:endParaRPr lang="en-US"/>
          </a:p>
        </p:txBody>
      </p:sp>
      <p:sp>
        <p:nvSpPr>
          <p:cNvPr id="6" name="Footer Placeholder 5">
            <a:extLst>
              <a:ext uri="{FF2B5EF4-FFF2-40B4-BE49-F238E27FC236}">
                <a16:creationId xmlns:a16="http://schemas.microsoft.com/office/drawing/2014/main" id="{BD472DEB-8FB0-533F-E280-28A687B270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C04042-D433-208F-6019-CD8A093467BB}"/>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1634237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EECE72-212E-D682-DC80-1B28792A67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CF61BC-940A-1F3D-86F1-F70895CD8F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4F7BD9-7C46-3837-4306-AC613C1BAB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0A88329-5E87-4A36-A27D-8F79879C461B}" type="datetimeFigureOut">
              <a:rPr lang="en-US" smtClean="0"/>
              <a:t>5/9/24</a:t>
            </a:fld>
            <a:endParaRPr lang="en-US"/>
          </a:p>
        </p:txBody>
      </p:sp>
      <p:sp>
        <p:nvSpPr>
          <p:cNvPr id="5" name="Footer Placeholder 4">
            <a:extLst>
              <a:ext uri="{FF2B5EF4-FFF2-40B4-BE49-F238E27FC236}">
                <a16:creationId xmlns:a16="http://schemas.microsoft.com/office/drawing/2014/main" id="{D1685214-2143-DD23-69B1-AB8E0377A8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EA8229C-7675-9C4A-8FC1-F105298029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4966AB2-4F89-4073-AF55-1376CFABAA31}" type="slidenum">
              <a:rPr lang="en-US" smtClean="0"/>
              <a:t>‹#›</a:t>
            </a:fld>
            <a:endParaRPr lang="en-US"/>
          </a:p>
        </p:txBody>
      </p:sp>
    </p:spTree>
    <p:extLst>
      <p:ext uri="{BB962C8B-B14F-4D97-AF65-F5344CB8AC3E}">
        <p14:creationId xmlns:p14="http://schemas.microsoft.com/office/powerpoint/2010/main" val="3331386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png"/><Relationship Id="rId7" Type="http://schemas.openxmlformats.org/officeDocument/2006/relationships/diagramColors" Target="../diagrams/colors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1.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png"/><Relationship Id="rId7" Type="http://schemas.openxmlformats.org/officeDocument/2006/relationships/diagramColors" Target="../diagrams/colors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2.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png"/><Relationship Id="rId7" Type="http://schemas.openxmlformats.org/officeDocument/2006/relationships/diagramColors" Target="../diagrams/colors6.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3.xml.rels><?xml version="1.0" encoding="UTF-8" standalone="yes"?>
<Relationships xmlns="http://schemas.openxmlformats.org/package/2006/relationships"><Relationship Id="rId8" Type="http://schemas.openxmlformats.org/officeDocument/2006/relationships/diagramQuickStyle" Target="../diagrams/quickStyle7.xml"/><Relationship Id="rId3" Type="http://schemas.openxmlformats.org/officeDocument/2006/relationships/image" Target="../media/image1.png"/><Relationship Id="rId7" Type="http://schemas.openxmlformats.org/officeDocument/2006/relationships/diagramLayout" Target="../diagrams/layout7.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Data" Target="../diagrams/data7.xml"/><Relationship Id="rId5" Type="http://schemas.openxmlformats.org/officeDocument/2006/relationships/image" Target="../media/image18.png"/><Relationship Id="rId10" Type="http://schemas.microsoft.com/office/2007/relationships/diagramDrawing" Target="../diagrams/drawing7.xml"/><Relationship Id="rId4" Type="http://schemas.openxmlformats.org/officeDocument/2006/relationships/image" Target="../media/image2.png"/><Relationship Id="rId9" Type="http://schemas.openxmlformats.org/officeDocument/2006/relationships/diagramColors" Target="../diagrams/colors7.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2.png"/><Relationship Id="rId7" Type="http://schemas.openxmlformats.org/officeDocument/2006/relationships/diagramQuickStyle" Target="../diagrams/quickStyle8.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8.xml"/><Relationship Id="rId5" Type="http://schemas.openxmlformats.org/officeDocument/2006/relationships/diagramData" Target="../diagrams/data8.xml"/><Relationship Id="rId10" Type="http://schemas.openxmlformats.org/officeDocument/2006/relationships/image" Target="../media/image20.png"/><Relationship Id="rId4" Type="http://schemas.openxmlformats.org/officeDocument/2006/relationships/image" Target="../media/image19.png"/><Relationship Id="rId9" Type="http://schemas.microsoft.com/office/2007/relationships/diagramDrawing" Target="../diagrams/drawing8.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image" Target="../media/image2.png"/><Relationship Id="rId7" Type="http://schemas.openxmlformats.org/officeDocument/2006/relationships/diagramData" Target="../diagrams/data9.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3.png"/><Relationship Id="rId11" Type="http://schemas.microsoft.com/office/2007/relationships/diagramDrawing" Target="../diagrams/drawing9.xml"/><Relationship Id="rId5" Type="http://schemas.openxmlformats.org/officeDocument/2006/relationships/image" Target="../media/image22.png"/><Relationship Id="rId10" Type="http://schemas.openxmlformats.org/officeDocument/2006/relationships/diagramColors" Target="../diagrams/colors9.xml"/><Relationship Id="rId4" Type="http://schemas.openxmlformats.org/officeDocument/2006/relationships/image" Target="../media/image21.png"/><Relationship Id="rId9" Type="http://schemas.openxmlformats.org/officeDocument/2006/relationships/diagramQuickStyle" Target="../diagrams/quickStyle9.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10"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image" Target="../media/image12.jp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png"/><Relationship Id="rId7"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9.png"/><Relationship Id="rId10" Type="http://schemas.openxmlformats.org/officeDocument/2006/relationships/image" Target="../media/image38.gif"/><Relationship Id="rId4" Type="http://schemas.openxmlformats.org/officeDocument/2006/relationships/image" Target="../media/image8.jpeg"/><Relationship Id="rId9" Type="http://schemas.openxmlformats.org/officeDocument/2006/relationships/image" Target="../media/image12.jp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9.gif"/><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png"/><Relationship Id="rId7" Type="http://schemas.openxmlformats.org/officeDocument/2006/relationships/diagramQuickStyle" Target="../diagrams/quickStyle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Layout" Target="../diagrams/layout2.xml"/><Relationship Id="rId11" Type="http://schemas.openxmlformats.org/officeDocument/2006/relationships/image" Target="../media/image17.png"/><Relationship Id="rId5" Type="http://schemas.openxmlformats.org/officeDocument/2006/relationships/diagramData" Target="../diagrams/data2.xml"/><Relationship Id="rId10" Type="http://schemas.openxmlformats.org/officeDocument/2006/relationships/image" Target="../media/image16.png"/><Relationship Id="rId4" Type="http://schemas.openxmlformats.org/officeDocument/2006/relationships/image" Target="../media/image2.png"/><Relationship Id="rId9" Type="http://schemas.microsoft.com/office/2007/relationships/diagramDrawing" Target="../diagrams/drawing2.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png"/><Relationship Id="rId7" Type="http://schemas.openxmlformats.org/officeDocument/2006/relationships/diagramColors" Target="../diagrams/colors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F35DB090-93B5-4581-8D71-BB3839684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9619"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2" name="Title 1">
            <a:extLst>
              <a:ext uri="{FF2B5EF4-FFF2-40B4-BE49-F238E27FC236}">
                <a16:creationId xmlns:a16="http://schemas.microsoft.com/office/drawing/2014/main" id="{291C7991-52E7-1E31-AC5B-16999198050D}"/>
              </a:ext>
            </a:extLst>
          </p:cNvPr>
          <p:cNvSpPr>
            <a:spLocks noGrp="1"/>
          </p:cNvSpPr>
          <p:nvPr>
            <p:ph type="ctrTitle"/>
          </p:nvPr>
        </p:nvSpPr>
        <p:spPr>
          <a:xfrm>
            <a:off x="833729" y="979064"/>
            <a:ext cx="6961875" cy="2299229"/>
          </a:xfrm>
        </p:spPr>
        <p:txBody>
          <a:bodyPr vert="horz" lIns="91440" tIns="45720" rIns="91440" bIns="45720" rtlCol="0" anchor="ctr">
            <a:normAutofit/>
          </a:bodyPr>
          <a:lstStyle/>
          <a:p>
            <a:pPr algn="l"/>
            <a:r>
              <a:rPr lang="en-US" sz="4000" dirty="0">
                <a:latin typeface="Bahnschrift SemiBold Condensed" panose="020B0502040204020203" pitchFamily="34" charset="0"/>
              </a:rPr>
              <a:t>Prompt Wrangling: </a:t>
            </a:r>
            <a:br>
              <a:rPr lang="en-US" sz="4000" dirty="0">
                <a:latin typeface="Bahnschrift SemiBold Condensed" panose="020B0502040204020203" pitchFamily="34" charset="0"/>
              </a:rPr>
            </a:br>
            <a:r>
              <a:rPr lang="en-US" sz="4000" dirty="0">
                <a:latin typeface="Bahnschrift SemiBold Condensed" panose="020B0502040204020203" pitchFamily="34" charset="0"/>
              </a:rPr>
              <a:t>On Replication and Generalization in Large Language Models for PCG Levels</a:t>
            </a:r>
          </a:p>
        </p:txBody>
      </p:sp>
      <p:sp>
        <p:nvSpPr>
          <p:cNvPr id="3" name="Subtitle 2">
            <a:extLst>
              <a:ext uri="{FF2B5EF4-FFF2-40B4-BE49-F238E27FC236}">
                <a16:creationId xmlns:a16="http://schemas.microsoft.com/office/drawing/2014/main" id="{D428B9A8-FB87-CBF4-67E8-036DADFAD2B4}"/>
              </a:ext>
            </a:extLst>
          </p:cNvPr>
          <p:cNvSpPr>
            <a:spLocks noGrp="1"/>
          </p:cNvSpPr>
          <p:nvPr>
            <p:ph type="subTitle" idx="1"/>
          </p:nvPr>
        </p:nvSpPr>
        <p:spPr>
          <a:xfrm>
            <a:off x="1143034" y="3444558"/>
            <a:ext cx="3493982" cy="1662535"/>
          </a:xfrm>
        </p:spPr>
        <p:txBody>
          <a:bodyPr vert="horz" lIns="91440" tIns="45720" rIns="91440" bIns="45720" rtlCol="0">
            <a:normAutofit/>
          </a:bodyPr>
          <a:lstStyle/>
          <a:p>
            <a:pPr algn="l"/>
            <a:r>
              <a:rPr lang="en-US" sz="2000" dirty="0">
                <a:latin typeface="Bahnschrift SemiBold Condensed" panose="020B0502040204020203" pitchFamily="34" charset="0"/>
              </a:rPr>
              <a:t>Arash Moradi Karkaj</a:t>
            </a:r>
          </a:p>
          <a:p>
            <a:pPr algn="l"/>
            <a:r>
              <a:rPr lang="en-US" sz="2000" dirty="0">
                <a:latin typeface="Bahnschrift SemiBold Condensed" panose="020B0502040204020203" pitchFamily="34" charset="0"/>
              </a:rPr>
              <a:t>Mark J. Nelson</a:t>
            </a:r>
          </a:p>
          <a:p>
            <a:pPr algn="l"/>
            <a:r>
              <a:rPr lang="en-US" sz="2000" dirty="0">
                <a:latin typeface="Bahnschrift SemiBold Condensed" panose="020B0502040204020203" pitchFamily="34" charset="0"/>
              </a:rPr>
              <a:t>Ioannis Koutis</a:t>
            </a:r>
          </a:p>
          <a:p>
            <a:pPr algn="l"/>
            <a:r>
              <a:rPr lang="en-US" sz="2000" dirty="0">
                <a:latin typeface="Bahnschrift SemiBold Condensed" panose="020B0502040204020203" pitchFamily="34" charset="0"/>
              </a:rPr>
              <a:t>Amy K. Hoover</a:t>
            </a:r>
          </a:p>
        </p:txBody>
      </p:sp>
      <p:pic>
        <p:nvPicPr>
          <p:cNvPr id="5" name="Picture 4" descr="A cartoon of a castle&#10;&#10;Description automatically generated with medium confidence">
            <a:extLst>
              <a:ext uri="{FF2B5EF4-FFF2-40B4-BE49-F238E27FC236}">
                <a16:creationId xmlns:a16="http://schemas.microsoft.com/office/drawing/2014/main" id="{E14968D1-F192-9665-EF50-326673DA86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3109" y="51144"/>
            <a:ext cx="2403636" cy="4370248"/>
          </a:xfrm>
          <a:prstGeom prst="rect">
            <a:avLst/>
          </a:prstGeom>
        </p:spPr>
      </p:pic>
      <p:pic>
        <p:nvPicPr>
          <p:cNvPr id="7" name="Picture 6" descr="A red and white logo&#10;&#10;Description automatically generated">
            <a:extLst>
              <a:ext uri="{FF2B5EF4-FFF2-40B4-BE49-F238E27FC236}">
                <a16:creationId xmlns:a16="http://schemas.microsoft.com/office/drawing/2014/main" id="{E591C755-5E05-43A1-0950-E47508859D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2593" y="4693210"/>
            <a:ext cx="2216129" cy="797806"/>
          </a:xfrm>
          <a:prstGeom prst="rect">
            <a:avLst/>
          </a:prstGeom>
        </p:spPr>
      </p:pic>
      <p:sp>
        <p:nvSpPr>
          <p:cNvPr id="27" name="TextBox 26">
            <a:extLst>
              <a:ext uri="{FF2B5EF4-FFF2-40B4-BE49-F238E27FC236}">
                <a16:creationId xmlns:a16="http://schemas.microsoft.com/office/drawing/2014/main" id="{B31F44AF-B93C-E9B8-762D-FF3FA1E5B137}"/>
              </a:ext>
            </a:extLst>
          </p:cNvPr>
          <p:cNvSpPr txBox="1"/>
          <p:nvPr/>
        </p:nvSpPr>
        <p:spPr>
          <a:xfrm>
            <a:off x="8421482" y="4421392"/>
            <a:ext cx="2286889" cy="319421"/>
          </a:xfrm>
          <a:prstGeom prst="rect">
            <a:avLst/>
          </a:prstGeom>
          <a:noFill/>
        </p:spPr>
        <p:txBody>
          <a:bodyPr wrap="square">
            <a:spAutoFit/>
          </a:bodyPr>
          <a:lstStyle/>
          <a:p>
            <a:pPr>
              <a:spcAft>
                <a:spcPts val="600"/>
              </a:spcAft>
            </a:pPr>
            <a:r>
              <a:rPr lang="en-US" sz="1400" dirty="0">
                <a:latin typeface="Bahnschrift SemiBold Condensed" panose="020B0502040204020203" pitchFamily="34" charset="0"/>
              </a:rPr>
              <a:t>Foundations of Digital Games 2024</a:t>
            </a:r>
          </a:p>
        </p:txBody>
      </p:sp>
      <p:sp>
        <p:nvSpPr>
          <p:cNvPr id="29" name="TextBox 28">
            <a:extLst>
              <a:ext uri="{FF2B5EF4-FFF2-40B4-BE49-F238E27FC236}">
                <a16:creationId xmlns:a16="http://schemas.microsoft.com/office/drawing/2014/main" id="{2C97E3B6-EC72-B054-76C5-4EB7499AEA87}"/>
              </a:ext>
            </a:extLst>
          </p:cNvPr>
          <p:cNvSpPr txBox="1"/>
          <p:nvPr/>
        </p:nvSpPr>
        <p:spPr>
          <a:xfrm>
            <a:off x="8595622" y="5423088"/>
            <a:ext cx="1777873" cy="287478"/>
          </a:xfrm>
          <a:prstGeom prst="rect">
            <a:avLst/>
          </a:prstGeom>
          <a:noFill/>
        </p:spPr>
        <p:txBody>
          <a:bodyPr wrap="square">
            <a:spAutoFit/>
          </a:bodyPr>
          <a:lstStyle/>
          <a:p>
            <a:pPr>
              <a:spcAft>
                <a:spcPts val="600"/>
              </a:spcAft>
            </a:pPr>
            <a:r>
              <a:rPr lang="en-US" sz="1200" dirty="0">
                <a:latin typeface="Bahnschrift SemiBold Condensed" panose="020B0502040204020203" pitchFamily="34" charset="0"/>
              </a:rPr>
              <a:t>Worcester Polytechnic Institute</a:t>
            </a:r>
            <a:endParaRPr lang="en-US" sz="1200" dirty="0"/>
          </a:p>
        </p:txBody>
      </p:sp>
      <p:pic>
        <p:nvPicPr>
          <p:cNvPr id="31" name="Picture 30" descr="A blue and white logo&#10;&#10;Description automatically generated">
            <a:extLst>
              <a:ext uri="{FF2B5EF4-FFF2-40B4-BE49-F238E27FC236}">
                <a16:creationId xmlns:a16="http://schemas.microsoft.com/office/drawing/2014/main" id="{1666F2B3-23AB-B828-C7F3-A75354C78A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8941" y="6191567"/>
            <a:ext cx="527305" cy="365761"/>
          </a:xfrm>
          <a:prstGeom prst="rect">
            <a:avLst/>
          </a:prstGeom>
        </p:spPr>
      </p:pic>
      <p:pic>
        <p:nvPicPr>
          <p:cNvPr id="33" name="Picture 32" descr="A close-up of a red light&#10;&#10;Description automatically generated">
            <a:extLst>
              <a:ext uri="{FF2B5EF4-FFF2-40B4-BE49-F238E27FC236}">
                <a16:creationId xmlns:a16="http://schemas.microsoft.com/office/drawing/2014/main" id="{DA392131-9FA4-677A-9C8E-7197078DBD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8849" y="6279655"/>
            <a:ext cx="929511" cy="287478"/>
          </a:xfrm>
          <a:prstGeom prst="rect">
            <a:avLst/>
          </a:prstGeom>
        </p:spPr>
      </p:pic>
      <p:pic>
        <p:nvPicPr>
          <p:cNvPr id="37" name="Picture 36" descr="A blue text on a black background&#10;&#10;Description automatically generated">
            <a:extLst>
              <a:ext uri="{FF2B5EF4-FFF2-40B4-BE49-F238E27FC236}">
                <a16:creationId xmlns:a16="http://schemas.microsoft.com/office/drawing/2014/main" id="{879F3747-BA14-9C53-5B96-6602062A78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36673" y="6246745"/>
            <a:ext cx="1073644" cy="332740"/>
          </a:xfrm>
          <a:prstGeom prst="rect">
            <a:avLst/>
          </a:prstGeom>
        </p:spPr>
      </p:pic>
      <p:pic>
        <p:nvPicPr>
          <p:cNvPr id="39" name="Picture 38" descr="A black and white logo&#10;&#10;Description automatically generated">
            <a:extLst>
              <a:ext uri="{FF2B5EF4-FFF2-40B4-BE49-F238E27FC236}">
                <a16:creationId xmlns:a16="http://schemas.microsoft.com/office/drawing/2014/main" id="{985F772A-1924-F1DC-3929-0FFF60E15C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05167" y="5807434"/>
            <a:ext cx="1104761" cy="400518"/>
          </a:xfrm>
          <a:prstGeom prst="rect">
            <a:avLst/>
          </a:prstGeom>
        </p:spPr>
      </p:pic>
      <p:pic>
        <p:nvPicPr>
          <p:cNvPr id="41" name="Picture 40" descr="A green logo with a black background&#10;&#10;Description automatically generated">
            <a:extLst>
              <a:ext uri="{FF2B5EF4-FFF2-40B4-BE49-F238E27FC236}">
                <a16:creationId xmlns:a16="http://schemas.microsoft.com/office/drawing/2014/main" id="{584AC5DF-A72C-B59C-1999-C3EE646D2DC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08992" y="5833853"/>
            <a:ext cx="1500576" cy="373975"/>
          </a:xfrm>
          <a:prstGeom prst="rect">
            <a:avLst/>
          </a:prstGeom>
        </p:spPr>
      </p:pic>
    </p:spTree>
    <p:extLst>
      <p:ext uri="{BB962C8B-B14F-4D97-AF65-F5344CB8AC3E}">
        <p14:creationId xmlns:p14="http://schemas.microsoft.com/office/powerpoint/2010/main" val="2517473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10</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Code extraction: details</a:t>
            </a:r>
          </a:p>
        </p:txBody>
      </p:sp>
      <p:graphicFrame>
        <p:nvGraphicFramePr>
          <p:cNvPr id="10" name="Content Placeholder 6">
            <a:extLst>
              <a:ext uri="{FF2B5EF4-FFF2-40B4-BE49-F238E27FC236}">
                <a16:creationId xmlns:a16="http://schemas.microsoft.com/office/drawing/2014/main" id="{80B0F3D3-6D17-DF53-4019-53099281E324}"/>
              </a:ext>
            </a:extLst>
          </p:cNvPr>
          <p:cNvGraphicFramePr>
            <a:graphicFrameLocks/>
          </p:cNvGraphicFramePr>
          <p:nvPr>
            <p:extLst>
              <p:ext uri="{D42A27DB-BD31-4B8C-83A1-F6EECF244321}">
                <p14:modId xmlns:p14="http://schemas.microsoft.com/office/powerpoint/2010/main" val="160101853"/>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90825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11</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Text to XML: details</a:t>
            </a:r>
          </a:p>
        </p:txBody>
      </p:sp>
      <p:graphicFrame>
        <p:nvGraphicFramePr>
          <p:cNvPr id="10" name="Content Placeholder 6">
            <a:extLst>
              <a:ext uri="{FF2B5EF4-FFF2-40B4-BE49-F238E27FC236}">
                <a16:creationId xmlns:a16="http://schemas.microsoft.com/office/drawing/2014/main" id="{2D051200-F5F7-B6D1-A39C-896BEEA865D5}"/>
              </a:ext>
            </a:extLst>
          </p:cNvPr>
          <p:cNvGraphicFramePr>
            <a:graphicFrameLocks/>
          </p:cNvGraphicFramePr>
          <p:nvPr>
            <p:extLst>
              <p:ext uri="{D42A27DB-BD31-4B8C-83A1-F6EECF244321}">
                <p14:modId xmlns:p14="http://schemas.microsoft.com/office/powerpoint/2010/main" val="3263743992"/>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67775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12</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Modified Science Birds: details</a:t>
            </a:r>
          </a:p>
          <a:p>
            <a:pPr lvl="1"/>
            <a:r>
              <a:rPr lang="en-US" dirty="0">
                <a:latin typeface="Bahnschrift SemiBold Condensed" panose="020B0502040204020203" pitchFamily="34" charset="0"/>
              </a:rPr>
              <a:t>XML file are levels in Unity</a:t>
            </a:r>
          </a:p>
        </p:txBody>
      </p:sp>
      <p:graphicFrame>
        <p:nvGraphicFramePr>
          <p:cNvPr id="10" name="Content Placeholder 6">
            <a:extLst>
              <a:ext uri="{FF2B5EF4-FFF2-40B4-BE49-F238E27FC236}">
                <a16:creationId xmlns:a16="http://schemas.microsoft.com/office/drawing/2014/main" id="{5D25666A-235F-B9DB-E50E-36EE82E31363}"/>
              </a:ext>
            </a:extLst>
          </p:cNvPr>
          <p:cNvGraphicFramePr>
            <a:graphicFrameLocks/>
          </p:cNvGraphicFramePr>
          <p:nvPr>
            <p:extLst>
              <p:ext uri="{D42A27DB-BD31-4B8C-83A1-F6EECF244321}">
                <p14:modId xmlns:p14="http://schemas.microsoft.com/office/powerpoint/2010/main" val="1266351760"/>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2280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13</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Stability</a:t>
            </a:r>
          </a:p>
        </p:txBody>
      </p:sp>
      <p:pic>
        <p:nvPicPr>
          <p:cNvPr id="9" name="Picture 8">
            <a:extLst>
              <a:ext uri="{FF2B5EF4-FFF2-40B4-BE49-F238E27FC236}">
                <a16:creationId xmlns:a16="http://schemas.microsoft.com/office/drawing/2014/main" id="{83E7B6CA-1068-9C4F-DAC1-87B780AF2919}"/>
              </a:ext>
            </a:extLst>
          </p:cNvPr>
          <p:cNvPicPr>
            <a:picLocks noChangeAspect="1"/>
          </p:cNvPicPr>
          <p:nvPr/>
        </p:nvPicPr>
        <p:blipFill>
          <a:blip r:embed="rId5"/>
          <a:stretch>
            <a:fillRect/>
          </a:stretch>
        </p:blipFill>
        <p:spPr>
          <a:xfrm>
            <a:off x="2792185" y="2851118"/>
            <a:ext cx="6607629" cy="996227"/>
          </a:xfrm>
          <a:prstGeom prst="rect">
            <a:avLst/>
          </a:prstGeom>
        </p:spPr>
      </p:pic>
      <p:graphicFrame>
        <p:nvGraphicFramePr>
          <p:cNvPr id="12" name="Content Placeholder 6">
            <a:extLst>
              <a:ext uri="{FF2B5EF4-FFF2-40B4-BE49-F238E27FC236}">
                <a16:creationId xmlns:a16="http://schemas.microsoft.com/office/drawing/2014/main" id="{DC3F939C-311F-8A44-365C-4B9CCBFEE539}"/>
              </a:ext>
            </a:extLst>
          </p:cNvPr>
          <p:cNvGraphicFramePr>
            <a:graphicFrameLocks/>
          </p:cNvGraphicFramePr>
          <p:nvPr>
            <p:extLst>
              <p:ext uri="{D42A27DB-BD31-4B8C-83A1-F6EECF244321}">
                <p14:modId xmlns:p14="http://schemas.microsoft.com/office/powerpoint/2010/main" val="3417837820"/>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53901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14</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Similarity</a:t>
            </a:r>
          </a:p>
          <a:p>
            <a:endParaRPr lang="en-US" dirty="0">
              <a:latin typeface="Bahnschrift SemiBold Condensed" panose="020B0502040204020203" pitchFamily="34" charset="0"/>
            </a:endParaRPr>
          </a:p>
          <a:p>
            <a:pPr algn="l"/>
            <a:r>
              <a:rPr lang="en-US" i="0" dirty="0">
                <a:solidFill>
                  <a:srgbClr val="000000"/>
                </a:solidFill>
                <a:effectLst/>
                <a:latin typeface="Bahnschrift SemiBold Condensed" panose="020B0502040204020203" pitchFamily="34" charset="0"/>
              </a:rPr>
              <a:t>A fine-tuned Vision Transformer</a:t>
            </a:r>
            <a:br>
              <a:rPr lang="en-US" i="0" dirty="0">
                <a:solidFill>
                  <a:srgbClr val="000000"/>
                </a:solidFill>
                <a:effectLst/>
                <a:latin typeface="Bahnschrift SemiBold Condensed" panose="020B0502040204020203" pitchFamily="34" charset="0"/>
              </a:rPr>
            </a:br>
            <a:r>
              <a:rPr lang="en-US" i="0" dirty="0">
                <a:solidFill>
                  <a:srgbClr val="000000"/>
                </a:solidFill>
                <a:effectLst/>
                <a:latin typeface="Bahnschrift SemiBold Condensed" panose="020B0502040204020203" pitchFamily="34" charset="0"/>
              </a:rPr>
              <a:t>trained </a:t>
            </a:r>
            <a:r>
              <a:rPr lang="en-US" dirty="0">
                <a:solidFill>
                  <a:srgbClr val="000000"/>
                </a:solidFill>
                <a:latin typeface="Bahnschrift SemiBold Condensed" panose="020B0502040204020203" pitchFamily="34" charset="0"/>
              </a:rPr>
              <a:t>on </a:t>
            </a:r>
            <a:r>
              <a:rPr lang="en-US" i="0" dirty="0">
                <a:solidFill>
                  <a:srgbClr val="000000"/>
                </a:solidFill>
                <a:effectLst/>
                <a:latin typeface="Bahnschrift SemiBold Condensed" panose="020B0502040204020203" pitchFamily="34" charset="0"/>
              </a:rPr>
              <a:t>NIST Special Database 19</a:t>
            </a:r>
          </a:p>
        </p:txBody>
      </p:sp>
      <p:pic>
        <p:nvPicPr>
          <p:cNvPr id="9" name="Picture 8">
            <a:extLst>
              <a:ext uri="{FF2B5EF4-FFF2-40B4-BE49-F238E27FC236}">
                <a16:creationId xmlns:a16="http://schemas.microsoft.com/office/drawing/2014/main" id="{ADA16F8D-C1FA-47D8-CD4C-695BECAF026B}"/>
              </a:ext>
            </a:extLst>
          </p:cNvPr>
          <p:cNvPicPr>
            <a:picLocks noChangeAspect="1"/>
          </p:cNvPicPr>
          <p:nvPr/>
        </p:nvPicPr>
        <p:blipFill>
          <a:blip r:embed="rId4"/>
          <a:stretch>
            <a:fillRect/>
          </a:stretch>
        </p:blipFill>
        <p:spPr>
          <a:xfrm>
            <a:off x="6114414" y="1008063"/>
            <a:ext cx="4992371" cy="3743326"/>
          </a:xfrm>
          <a:prstGeom prst="rect">
            <a:avLst/>
          </a:prstGeom>
        </p:spPr>
      </p:pic>
      <p:graphicFrame>
        <p:nvGraphicFramePr>
          <p:cNvPr id="12" name="Content Placeholder 6">
            <a:extLst>
              <a:ext uri="{FF2B5EF4-FFF2-40B4-BE49-F238E27FC236}">
                <a16:creationId xmlns:a16="http://schemas.microsoft.com/office/drawing/2014/main" id="{6EC6A660-625A-4730-3E11-B38FDB610174}"/>
              </a:ext>
            </a:extLst>
          </p:cNvPr>
          <p:cNvGraphicFramePr>
            <a:graphicFrameLocks/>
          </p:cNvGraphicFramePr>
          <p:nvPr>
            <p:extLst>
              <p:ext uri="{D42A27DB-BD31-4B8C-83A1-F6EECF244321}">
                <p14:modId xmlns:p14="http://schemas.microsoft.com/office/powerpoint/2010/main" val="943861250"/>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7" name="Picture 16" descr="A close-up of a black and white background&#10;&#10;Description automatically generated">
            <a:extLst>
              <a:ext uri="{FF2B5EF4-FFF2-40B4-BE49-F238E27FC236}">
                <a16:creationId xmlns:a16="http://schemas.microsoft.com/office/drawing/2014/main" id="{81AC6703-BE11-4ABC-9C12-5E550D150C4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17657" y="2252830"/>
            <a:ext cx="3799114" cy="2970907"/>
          </a:xfrm>
          <a:prstGeom prst="rect">
            <a:avLst/>
          </a:prstGeom>
        </p:spPr>
      </p:pic>
    </p:spTree>
    <p:extLst>
      <p:ext uri="{BB962C8B-B14F-4D97-AF65-F5344CB8AC3E}">
        <p14:creationId xmlns:p14="http://schemas.microsoft.com/office/powerpoint/2010/main" val="21423316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15</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Score and Rank</a:t>
            </a:r>
          </a:p>
        </p:txBody>
      </p:sp>
      <p:pic>
        <p:nvPicPr>
          <p:cNvPr id="11" name="Picture 10">
            <a:extLst>
              <a:ext uri="{FF2B5EF4-FFF2-40B4-BE49-F238E27FC236}">
                <a16:creationId xmlns:a16="http://schemas.microsoft.com/office/drawing/2014/main" id="{49F21D84-6F46-CE35-6146-2B85105A1715}"/>
              </a:ext>
            </a:extLst>
          </p:cNvPr>
          <p:cNvPicPr>
            <a:picLocks noChangeAspect="1"/>
          </p:cNvPicPr>
          <p:nvPr/>
        </p:nvPicPr>
        <p:blipFill>
          <a:blip r:embed="rId4"/>
          <a:stretch>
            <a:fillRect/>
          </a:stretch>
        </p:blipFill>
        <p:spPr>
          <a:xfrm>
            <a:off x="3044599" y="1912137"/>
            <a:ext cx="5337402" cy="580011"/>
          </a:xfrm>
          <a:prstGeom prst="rect">
            <a:avLst/>
          </a:prstGeom>
        </p:spPr>
      </p:pic>
      <p:pic>
        <p:nvPicPr>
          <p:cNvPr id="13" name="Picture 12">
            <a:extLst>
              <a:ext uri="{FF2B5EF4-FFF2-40B4-BE49-F238E27FC236}">
                <a16:creationId xmlns:a16="http://schemas.microsoft.com/office/drawing/2014/main" id="{91C58499-27DC-1E44-A58E-DAC2D47E4174}"/>
              </a:ext>
            </a:extLst>
          </p:cNvPr>
          <p:cNvPicPr>
            <a:picLocks noChangeAspect="1"/>
          </p:cNvPicPr>
          <p:nvPr/>
        </p:nvPicPr>
        <p:blipFill>
          <a:blip r:embed="rId5"/>
          <a:stretch>
            <a:fillRect/>
          </a:stretch>
        </p:blipFill>
        <p:spPr>
          <a:xfrm>
            <a:off x="2783341" y="2773052"/>
            <a:ext cx="5859917" cy="794131"/>
          </a:xfrm>
          <a:prstGeom prst="rect">
            <a:avLst/>
          </a:prstGeom>
        </p:spPr>
      </p:pic>
      <p:pic>
        <p:nvPicPr>
          <p:cNvPr id="15" name="Picture 14">
            <a:extLst>
              <a:ext uri="{FF2B5EF4-FFF2-40B4-BE49-F238E27FC236}">
                <a16:creationId xmlns:a16="http://schemas.microsoft.com/office/drawing/2014/main" id="{0858FE9A-CCB9-5B65-40F8-141F8A47B8B5}"/>
              </a:ext>
            </a:extLst>
          </p:cNvPr>
          <p:cNvPicPr>
            <a:picLocks noChangeAspect="1"/>
          </p:cNvPicPr>
          <p:nvPr/>
        </p:nvPicPr>
        <p:blipFill>
          <a:blip r:embed="rId6"/>
          <a:stretch>
            <a:fillRect/>
          </a:stretch>
        </p:blipFill>
        <p:spPr>
          <a:xfrm>
            <a:off x="2006600" y="3983503"/>
            <a:ext cx="7819572" cy="750265"/>
          </a:xfrm>
          <a:prstGeom prst="rect">
            <a:avLst/>
          </a:prstGeom>
        </p:spPr>
      </p:pic>
      <p:graphicFrame>
        <p:nvGraphicFramePr>
          <p:cNvPr id="18" name="Content Placeholder 6">
            <a:extLst>
              <a:ext uri="{FF2B5EF4-FFF2-40B4-BE49-F238E27FC236}">
                <a16:creationId xmlns:a16="http://schemas.microsoft.com/office/drawing/2014/main" id="{4A84BBB4-2210-2EDC-5BBF-9D92F3A7E0DB}"/>
              </a:ext>
            </a:extLst>
          </p:cNvPr>
          <p:cNvGraphicFramePr>
            <a:graphicFrameLocks/>
          </p:cNvGraphicFramePr>
          <p:nvPr>
            <p:extLst>
              <p:ext uri="{D42A27DB-BD31-4B8C-83A1-F6EECF244321}">
                <p14:modId xmlns:p14="http://schemas.microsoft.com/office/powerpoint/2010/main" val="2911685699"/>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19" name="Group 18">
            <a:extLst>
              <a:ext uri="{FF2B5EF4-FFF2-40B4-BE49-F238E27FC236}">
                <a16:creationId xmlns:a16="http://schemas.microsoft.com/office/drawing/2014/main" id="{C3A89139-7F87-5E14-703F-9D889D5EE570}"/>
              </a:ext>
            </a:extLst>
          </p:cNvPr>
          <p:cNvGrpSpPr/>
          <p:nvPr/>
        </p:nvGrpSpPr>
        <p:grpSpPr>
          <a:xfrm>
            <a:off x="7312894" y="5631317"/>
            <a:ext cx="4040906" cy="545193"/>
            <a:chOff x="6470072" y="0"/>
            <a:chExt cx="4040906" cy="545193"/>
          </a:xfrm>
        </p:grpSpPr>
        <p:sp>
          <p:nvSpPr>
            <p:cNvPr id="20" name="Arrow: Chevron 19">
              <a:extLst>
                <a:ext uri="{FF2B5EF4-FFF2-40B4-BE49-F238E27FC236}">
                  <a16:creationId xmlns:a16="http://schemas.microsoft.com/office/drawing/2014/main" id="{D9DAEC7D-827D-834F-1B54-65D4859DBEBA}"/>
                </a:ext>
              </a:extLst>
            </p:cNvPr>
            <p:cNvSpPr/>
            <p:nvPr/>
          </p:nvSpPr>
          <p:spPr>
            <a:xfrm>
              <a:off x="6470072" y="0"/>
              <a:ext cx="4040906" cy="545193"/>
            </a:xfrm>
            <a:prstGeom prst="chevron">
              <a:avLst/>
            </a:prstGeom>
            <a:solidFill>
              <a:srgbClr val="45BD98"/>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1" name="Arrow: Chevron 4">
              <a:extLst>
                <a:ext uri="{FF2B5EF4-FFF2-40B4-BE49-F238E27FC236}">
                  <a16:creationId xmlns:a16="http://schemas.microsoft.com/office/drawing/2014/main" id="{BBAEEED9-470A-B2CF-9BD2-4666CB05E3BA}"/>
                </a:ext>
              </a:extLst>
            </p:cNvPr>
            <p:cNvSpPr txBox="1"/>
            <p:nvPr/>
          </p:nvSpPr>
          <p:spPr>
            <a:xfrm>
              <a:off x="6742669" y="0"/>
              <a:ext cx="3495713" cy="5451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p:txBody>
        </p:sp>
      </p:grpSp>
    </p:spTree>
    <p:extLst>
      <p:ext uri="{BB962C8B-B14F-4D97-AF65-F5344CB8AC3E}">
        <p14:creationId xmlns:p14="http://schemas.microsoft.com/office/powerpoint/2010/main" val="104974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Replication</a:t>
            </a:r>
          </a:p>
          <a:p>
            <a:pPr lvl="1"/>
            <a:r>
              <a:rPr lang="en-US" dirty="0">
                <a:latin typeface="Bahnschrift SemiBold Condensed" panose="020B0502040204020203" pitchFamily="34" charset="0"/>
              </a:rPr>
              <a:t>N=10 with the aim of replication of the original competition</a:t>
            </a:r>
          </a:p>
          <a:p>
            <a:pPr lvl="1"/>
            <a:r>
              <a:rPr lang="en-US" dirty="0">
                <a:latin typeface="Bahnschrift SemiBold Condensed" panose="020B0502040204020203" pitchFamily="34" charset="0"/>
              </a:rPr>
              <a:t>N=100 to see if N=10 is enough to assess the quality</a:t>
            </a:r>
            <a:br>
              <a:rPr lang="en-US" dirty="0">
                <a:latin typeface="Bahnschrift SemiBold Condensed" panose="020B0502040204020203" pitchFamily="34" charset="0"/>
              </a:rPr>
            </a:br>
            <a:r>
              <a:rPr lang="en-US" dirty="0">
                <a:latin typeface="Bahnschrift SemiBold Condensed" panose="020B0502040204020203" pitchFamily="34" charset="0"/>
              </a:rPr>
              <a:t>of the prompts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16</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ADCDE7F-4999-E73A-BD69-8944C39C0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11616EE5-B5FB-B2BF-6BD7-7D92917C1C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10" name="Picture 9">
            <a:extLst>
              <a:ext uri="{FF2B5EF4-FFF2-40B4-BE49-F238E27FC236}">
                <a16:creationId xmlns:a16="http://schemas.microsoft.com/office/drawing/2014/main" id="{4CB7F5F1-A91E-2A12-185B-3E41838E9864}"/>
              </a:ext>
            </a:extLst>
          </p:cNvPr>
          <p:cNvPicPr>
            <a:picLocks noChangeAspect="1"/>
          </p:cNvPicPr>
          <p:nvPr/>
        </p:nvPicPr>
        <p:blipFill>
          <a:blip r:embed="rId5"/>
          <a:stretch>
            <a:fillRect/>
          </a:stretch>
        </p:blipFill>
        <p:spPr>
          <a:xfrm>
            <a:off x="6846741" y="2000641"/>
            <a:ext cx="4759779" cy="4176322"/>
          </a:xfrm>
          <a:prstGeom prst="rect">
            <a:avLst/>
          </a:prstGeom>
        </p:spPr>
      </p:pic>
    </p:spTree>
    <p:extLst>
      <p:ext uri="{BB962C8B-B14F-4D97-AF65-F5344CB8AC3E}">
        <p14:creationId xmlns:p14="http://schemas.microsoft.com/office/powerpoint/2010/main" val="1197973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Replication</a:t>
            </a:r>
          </a:p>
          <a:p>
            <a:pPr lvl="1"/>
            <a:r>
              <a:rPr lang="en-US" dirty="0">
                <a:latin typeface="Bahnschrift SemiBold Condensed" panose="020B0502040204020203" pitchFamily="34" charset="0"/>
              </a:rPr>
              <a:t>N=10 with the aim of replication of the original competition</a:t>
            </a:r>
          </a:p>
          <a:p>
            <a:pPr lvl="1"/>
            <a:r>
              <a:rPr lang="en-US" dirty="0">
                <a:latin typeface="Bahnschrift SemiBold Condensed" panose="020B0502040204020203" pitchFamily="34" charset="0"/>
              </a:rPr>
              <a:t>N=100 to see if N=10 is enough to assess the quality</a:t>
            </a:r>
            <a:br>
              <a:rPr lang="en-US" dirty="0">
                <a:latin typeface="Bahnschrift SemiBold Condensed" panose="020B0502040204020203" pitchFamily="34" charset="0"/>
              </a:rPr>
            </a:br>
            <a:r>
              <a:rPr lang="en-US" dirty="0">
                <a:latin typeface="Bahnschrift SemiBold Condensed" panose="020B0502040204020203" pitchFamily="34" charset="0"/>
              </a:rPr>
              <a:t>of the prompts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17</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ADCDE7F-4999-E73A-BD69-8944C39C0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11616EE5-B5FB-B2BF-6BD7-7D92917C1C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15" name="Picture 14">
            <a:extLst>
              <a:ext uri="{FF2B5EF4-FFF2-40B4-BE49-F238E27FC236}">
                <a16:creationId xmlns:a16="http://schemas.microsoft.com/office/drawing/2014/main" id="{50F61DD8-E2F0-7ED4-AD11-8F1C815AE30C}"/>
              </a:ext>
            </a:extLst>
          </p:cNvPr>
          <p:cNvPicPr>
            <a:picLocks noChangeAspect="1"/>
          </p:cNvPicPr>
          <p:nvPr/>
        </p:nvPicPr>
        <p:blipFill>
          <a:blip r:embed="rId5"/>
          <a:stretch>
            <a:fillRect/>
          </a:stretch>
        </p:blipFill>
        <p:spPr>
          <a:xfrm>
            <a:off x="3833030" y="2730982"/>
            <a:ext cx="4142570" cy="3560281"/>
          </a:xfrm>
          <a:prstGeom prst="rect">
            <a:avLst/>
          </a:prstGeom>
        </p:spPr>
      </p:pic>
    </p:spTree>
    <p:extLst>
      <p:ext uri="{BB962C8B-B14F-4D97-AF65-F5344CB8AC3E}">
        <p14:creationId xmlns:p14="http://schemas.microsoft.com/office/powerpoint/2010/main" val="4068917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Replication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18</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ADCDE7F-4999-E73A-BD69-8944C39C0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11616EE5-B5FB-B2BF-6BD7-7D92917C1C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E9DDC27A-C8AB-C8A9-5965-BE5E379C493C}"/>
              </a:ext>
            </a:extLst>
          </p:cNvPr>
          <p:cNvPicPr>
            <a:picLocks noChangeAspect="1"/>
          </p:cNvPicPr>
          <p:nvPr/>
        </p:nvPicPr>
        <p:blipFill>
          <a:blip r:embed="rId5"/>
          <a:stretch>
            <a:fillRect/>
          </a:stretch>
        </p:blipFill>
        <p:spPr>
          <a:xfrm>
            <a:off x="670800" y="2204015"/>
            <a:ext cx="5241196" cy="3861934"/>
          </a:xfrm>
          <a:prstGeom prst="rect">
            <a:avLst/>
          </a:prstGeom>
        </p:spPr>
      </p:pic>
      <p:pic>
        <p:nvPicPr>
          <p:cNvPr id="11" name="Picture 10">
            <a:extLst>
              <a:ext uri="{FF2B5EF4-FFF2-40B4-BE49-F238E27FC236}">
                <a16:creationId xmlns:a16="http://schemas.microsoft.com/office/drawing/2014/main" id="{DE7FA160-6BF3-B0DF-A1E4-A96D04A6DF5A}"/>
              </a:ext>
            </a:extLst>
          </p:cNvPr>
          <p:cNvPicPr>
            <a:picLocks noChangeAspect="1"/>
          </p:cNvPicPr>
          <p:nvPr/>
        </p:nvPicPr>
        <p:blipFill>
          <a:blip r:embed="rId6"/>
          <a:stretch>
            <a:fillRect/>
          </a:stretch>
        </p:blipFill>
        <p:spPr>
          <a:xfrm>
            <a:off x="6470190" y="2204015"/>
            <a:ext cx="5136330" cy="3861934"/>
          </a:xfrm>
          <a:prstGeom prst="rect">
            <a:avLst/>
          </a:prstGeom>
        </p:spPr>
      </p:pic>
    </p:spTree>
    <p:extLst>
      <p:ext uri="{BB962C8B-B14F-4D97-AF65-F5344CB8AC3E}">
        <p14:creationId xmlns:p14="http://schemas.microsoft.com/office/powerpoint/2010/main" val="32788363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Generalization</a:t>
            </a:r>
          </a:p>
          <a:p>
            <a:pPr lvl="1"/>
            <a:r>
              <a:rPr lang="en-US" dirty="0">
                <a:latin typeface="Bahnschrift SemiBold Condensed" panose="020B0502040204020203" pitchFamily="34" charset="0"/>
              </a:rPr>
              <a:t>RAW score</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19</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1651936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a:latin typeface="Bahnschrift SemiBold Condensed" panose="020B0502040204020203" pitchFamily="34" charset="0"/>
              </a:rPr>
              <a:t>Introduction</a:t>
            </a:r>
            <a:endParaRPr lang="en-US" dirty="0">
              <a:latin typeface="Bahnschrift SemiBold Condensed" panose="020B0502040204020203" pitchFamily="34" charset="0"/>
            </a:endParaRP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LLMs are being used more and more in AI</a:t>
            </a:r>
          </a:p>
          <a:p>
            <a:pPr lvl="1"/>
            <a:r>
              <a:rPr lang="en-US" dirty="0">
                <a:latin typeface="Bahnschrift SemiBold Condensed" panose="020B0502040204020203" pitchFamily="34" charset="0"/>
              </a:rPr>
              <a:t>LLMs are reconceptualizing existing paradigms to include pre-trained generative models</a:t>
            </a:r>
          </a:p>
          <a:p>
            <a:pPr lvl="2"/>
            <a:r>
              <a:rPr lang="en-US" dirty="0">
                <a:latin typeface="Bahnschrift SemiBold Condensed" panose="020B0502040204020203" pitchFamily="34" charset="0"/>
              </a:rPr>
              <a:t>vision-language models for generating images</a:t>
            </a:r>
          </a:p>
          <a:p>
            <a:pPr lvl="2"/>
            <a:r>
              <a:rPr lang="en-US" dirty="0">
                <a:latin typeface="Bahnschrift SemiBold Condensed" panose="020B0502040204020203" pitchFamily="34" charset="0"/>
              </a:rPr>
              <a:t>audio-text models for generating audio</a:t>
            </a:r>
          </a:p>
          <a:p>
            <a:pPr lvl="2"/>
            <a:r>
              <a:rPr lang="en-US" dirty="0">
                <a:latin typeface="Bahnschrift SemiBold Condensed" panose="020B0502040204020203" pitchFamily="34" charset="0"/>
              </a:rPr>
              <a:t>optimization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16" name="Cube 15">
            <a:extLst>
              <a:ext uri="{FF2B5EF4-FFF2-40B4-BE49-F238E27FC236}">
                <a16:creationId xmlns:a16="http://schemas.microsoft.com/office/drawing/2014/main" id="{08745882-7549-444A-D1AA-50158AD549A9}"/>
              </a:ext>
            </a:extLst>
          </p:cNvPr>
          <p:cNvSpPr/>
          <p:nvPr/>
        </p:nvSpPr>
        <p:spPr>
          <a:xfrm>
            <a:off x="4493154" y="3014250"/>
            <a:ext cx="1959429" cy="3150734"/>
          </a:xfrm>
          <a:prstGeom prst="cube">
            <a:avLst>
              <a:gd name="adj" fmla="val 1444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latin typeface="Bahnschrift SemiBold Condensed" panose="020B0502040204020203" pitchFamily="34" charset="0"/>
              </a:rPr>
              <a:t>Large</a:t>
            </a:r>
          </a:p>
          <a:p>
            <a:pPr algn="ctr"/>
            <a:r>
              <a:rPr lang="en-US" sz="3200">
                <a:latin typeface="Bahnschrift SemiBold Condensed" panose="020B0502040204020203" pitchFamily="34" charset="0"/>
              </a:rPr>
              <a:t>Language</a:t>
            </a:r>
          </a:p>
          <a:p>
            <a:pPr algn="ctr"/>
            <a:r>
              <a:rPr lang="en-US" sz="3200">
                <a:latin typeface="Bahnschrift SemiBold Condensed" panose="020B0502040204020203" pitchFamily="34" charset="0"/>
              </a:rPr>
              <a:t>Model</a:t>
            </a:r>
          </a:p>
          <a:p>
            <a:pPr algn="ctr"/>
            <a:endParaRPr lang="en-US" sz="3200" dirty="0"/>
          </a:p>
        </p:txBody>
      </p:sp>
      <p:sp>
        <p:nvSpPr>
          <p:cNvPr id="17" name="Scroll: Vertical 16">
            <a:extLst>
              <a:ext uri="{FF2B5EF4-FFF2-40B4-BE49-F238E27FC236}">
                <a16:creationId xmlns:a16="http://schemas.microsoft.com/office/drawing/2014/main" id="{D5908AC9-BF63-D16F-6CD1-D8E66DBEA261}"/>
              </a:ext>
            </a:extLst>
          </p:cNvPr>
          <p:cNvSpPr/>
          <p:nvPr/>
        </p:nvSpPr>
        <p:spPr>
          <a:xfrm>
            <a:off x="2220009" y="3729646"/>
            <a:ext cx="1453804" cy="1719943"/>
          </a:xfrm>
          <a:prstGeom prst="verticalScroll">
            <a:avLst/>
          </a:prstGeom>
          <a:solidFill>
            <a:srgbClr val="45BD9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latin typeface="Bahnschrift SemiBold Condensed" panose="020B0502040204020203" pitchFamily="34" charset="0"/>
              </a:rPr>
              <a:t>prompt</a:t>
            </a:r>
          </a:p>
          <a:p>
            <a:pPr algn="ctr"/>
            <a:endParaRPr lang="en-US" dirty="0"/>
          </a:p>
        </p:txBody>
      </p:sp>
      <p:pic>
        <p:nvPicPr>
          <p:cNvPr id="19" name="Picture 18" descr="A close-up of a basket&#10;&#10;Description automatically generated">
            <a:extLst>
              <a:ext uri="{FF2B5EF4-FFF2-40B4-BE49-F238E27FC236}">
                <a16:creationId xmlns:a16="http://schemas.microsoft.com/office/drawing/2014/main" id="{8F17124D-2163-AEA7-1D82-9E1127FC43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4346" y="4035693"/>
            <a:ext cx="3879778" cy="1776186"/>
          </a:xfrm>
          <a:prstGeom prst="rect">
            <a:avLst/>
          </a:prstGeom>
        </p:spPr>
      </p:pic>
      <p:pic>
        <p:nvPicPr>
          <p:cNvPr id="21" name="Picture 20" descr="A record with music notes on it&#10;&#10;Description automatically generated">
            <a:extLst>
              <a:ext uri="{FF2B5EF4-FFF2-40B4-BE49-F238E27FC236}">
                <a16:creationId xmlns:a16="http://schemas.microsoft.com/office/drawing/2014/main" id="{4F8DE546-544D-2553-1517-D9C4C2BE1D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855935">
            <a:off x="7384585" y="3489996"/>
            <a:ext cx="1490917" cy="1483158"/>
          </a:xfrm>
          <a:prstGeom prst="rect">
            <a:avLst/>
          </a:prstGeom>
        </p:spPr>
      </p:pic>
      <p:pic>
        <p:nvPicPr>
          <p:cNvPr id="25" name="Picture 24" descr="A computer screen with colorful text&#10;&#10;Description automatically generated">
            <a:extLst>
              <a:ext uri="{FF2B5EF4-FFF2-40B4-BE49-F238E27FC236}">
                <a16:creationId xmlns:a16="http://schemas.microsoft.com/office/drawing/2014/main" id="{986D4D9E-F070-DD30-A112-8EA3AE1DF1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189063">
            <a:off x="9163009" y="2680692"/>
            <a:ext cx="872248" cy="1937714"/>
          </a:xfrm>
          <a:prstGeom prst="rect">
            <a:avLst/>
          </a:prstGeom>
        </p:spPr>
      </p:pic>
      <p:pic>
        <p:nvPicPr>
          <p:cNvPr id="27" name="Picture 26" descr="A cat standing on its hind legs&#10;&#10;Description automatically generated">
            <a:extLst>
              <a:ext uri="{FF2B5EF4-FFF2-40B4-BE49-F238E27FC236}">
                <a16:creationId xmlns:a16="http://schemas.microsoft.com/office/drawing/2014/main" id="{FD7888F6-854D-E319-8108-03BC95DA81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66820" y="2611248"/>
            <a:ext cx="2520738" cy="2520738"/>
          </a:xfrm>
          <a:prstGeom prst="rect">
            <a:avLst/>
          </a:prstGeom>
        </p:spPr>
      </p:pic>
      <p:pic>
        <p:nvPicPr>
          <p:cNvPr id="29" name="Picture 28" descr="A painting of a city with many animals and birds&#10;&#10;Description automatically generated with medium confidence">
            <a:extLst>
              <a:ext uri="{FF2B5EF4-FFF2-40B4-BE49-F238E27FC236}">
                <a16:creationId xmlns:a16="http://schemas.microsoft.com/office/drawing/2014/main" id="{67E2E8A1-4EA7-F1D5-1D7B-B27F1C90797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82567" y="3509274"/>
            <a:ext cx="1877114" cy="1486660"/>
          </a:xfrm>
          <a:prstGeom prst="rect">
            <a:avLst/>
          </a:prstGeom>
        </p:spPr>
      </p:pic>
      <p:sp>
        <p:nvSpPr>
          <p:cNvPr id="30" name="Arrow: Right 29">
            <a:extLst>
              <a:ext uri="{FF2B5EF4-FFF2-40B4-BE49-F238E27FC236}">
                <a16:creationId xmlns:a16="http://schemas.microsoft.com/office/drawing/2014/main" id="{34D629BB-681E-94F1-7148-1E106CC75C4D}"/>
              </a:ext>
            </a:extLst>
          </p:cNvPr>
          <p:cNvSpPr/>
          <p:nvPr/>
        </p:nvSpPr>
        <p:spPr>
          <a:xfrm>
            <a:off x="3582546" y="4426331"/>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D2729AAA-1CE3-3069-591B-D6A196BED624}"/>
              </a:ext>
            </a:extLst>
          </p:cNvPr>
          <p:cNvSpPr/>
          <p:nvPr/>
        </p:nvSpPr>
        <p:spPr>
          <a:xfrm>
            <a:off x="6548601" y="4426331"/>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video game screen with brick wall and clouds&#10;&#10;Description automatically generated">
            <a:extLst>
              <a:ext uri="{FF2B5EF4-FFF2-40B4-BE49-F238E27FC236}">
                <a16:creationId xmlns:a16="http://schemas.microsoft.com/office/drawing/2014/main" id="{B8551337-E6FA-76DB-24DA-4C3ED7CFC50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7118948">
            <a:off x="9454928" y="3085076"/>
            <a:ext cx="2336188" cy="1314106"/>
          </a:xfrm>
          <a:prstGeom prst="rect">
            <a:avLst/>
          </a:prstGeom>
        </p:spPr>
      </p:pic>
    </p:spTree>
    <p:extLst>
      <p:ext uri="{BB962C8B-B14F-4D97-AF65-F5344CB8AC3E}">
        <p14:creationId xmlns:p14="http://schemas.microsoft.com/office/powerpoint/2010/main" val="64634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p:cTn id="31" dur="500" fill="hold"/>
                                        <p:tgtEl>
                                          <p:spTgt spid="21"/>
                                        </p:tgtEl>
                                        <p:attrNameLst>
                                          <p:attrName>ppt_w</p:attrName>
                                        </p:attrNameLst>
                                      </p:cBhvr>
                                      <p:tavLst>
                                        <p:tav tm="0">
                                          <p:val>
                                            <p:fltVal val="0"/>
                                          </p:val>
                                        </p:tav>
                                        <p:tav tm="100000">
                                          <p:val>
                                            <p:strVal val="#ppt_w"/>
                                          </p:val>
                                        </p:tav>
                                      </p:tavLst>
                                    </p:anim>
                                    <p:anim calcmode="lin" valueType="num">
                                      <p:cBhvr>
                                        <p:cTn id="32" dur="500" fill="hold"/>
                                        <p:tgtEl>
                                          <p:spTgt spid="21"/>
                                        </p:tgtEl>
                                        <p:attrNameLst>
                                          <p:attrName>ppt_h</p:attrName>
                                        </p:attrNameLst>
                                      </p:cBhvr>
                                      <p:tavLst>
                                        <p:tav tm="0">
                                          <p:val>
                                            <p:fltVal val="0"/>
                                          </p:val>
                                        </p:tav>
                                        <p:tav tm="100000">
                                          <p:val>
                                            <p:strVal val="#ppt_h"/>
                                          </p:val>
                                        </p:tav>
                                      </p:tavLst>
                                    </p:anim>
                                    <p:animEffect transition="in" filter="fade">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31" presetClass="entr" presetSubtype="0" fill="hold" nodeType="click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p:cTn id="38" dur="1000" fill="hold"/>
                                        <p:tgtEl>
                                          <p:spTgt spid="25"/>
                                        </p:tgtEl>
                                        <p:attrNameLst>
                                          <p:attrName>ppt_w</p:attrName>
                                        </p:attrNameLst>
                                      </p:cBhvr>
                                      <p:tavLst>
                                        <p:tav tm="0">
                                          <p:val>
                                            <p:fltVal val="0"/>
                                          </p:val>
                                        </p:tav>
                                        <p:tav tm="100000">
                                          <p:val>
                                            <p:strVal val="#ppt_w"/>
                                          </p:val>
                                        </p:tav>
                                      </p:tavLst>
                                    </p:anim>
                                    <p:anim calcmode="lin" valueType="num">
                                      <p:cBhvr>
                                        <p:cTn id="39" dur="1000" fill="hold"/>
                                        <p:tgtEl>
                                          <p:spTgt spid="25"/>
                                        </p:tgtEl>
                                        <p:attrNameLst>
                                          <p:attrName>ppt_h</p:attrName>
                                        </p:attrNameLst>
                                      </p:cBhvr>
                                      <p:tavLst>
                                        <p:tav tm="0">
                                          <p:val>
                                            <p:fltVal val="0"/>
                                          </p:val>
                                        </p:tav>
                                        <p:tav tm="100000">
                                          <p:val>
                                            <p:strVal val="#ppt_h"/>
                                          </p:val>
                                        </p:tav>
                                      </p:tavLst>
                                    </p:anim>
                                    <p:anim calcmode="lin" valueType="num">
                                      <p:cBhvr>
                                        <p:cTn id="40" dur="1000" fill="hold"/>
                                        <p:tgtEl>
                                          <p:spTgt spid="25"/>
                                        </p:tgtEl>
                                        <p:attrNameLst>
                                          <p:attrName>style.rotation</p:attrName>
                                        </p:attrNameLst>
                                      </p:cBhvr>
                                      <p:tavLst>
                                        <p:tav tm="0">
                                          <p:val>
                                            <p:fltVal val="90"/>
                                          </p:val>
                                        </p:tav>
                                        <p:tav tm="100000">
                                          <p:val>
                                            <p:fltVal val="0"/>
                                          </p:val>
                                        </p:tav>
                                      </p:tavLst>
                                    </p:anim>
                                    <p:animEffect transition="in" filter="fade">
                                      <p:cBhvr>
                                        <p:cTn id="41" dur="1000"/>
                                        <p:tgtEl>
                                          <p:spTgt spid="2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wipe(down)">
                                      <p:cBhvr>
                                        <p:cTn id="46" dur="500"/>
                                        <p:tgtEl>
                                          <p:spTgt spid="2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wipe(down)">
                                      <p:cBhvr>
                                        <p:cTn id="5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30" grpId="0" animBg="1"/>
      <p:bldP spid="31"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Generalization</a:t>
            </a:r>
          </a:p>
          <a:p>
            <a:pPr lvl="1"/>
            <a:r>
              <a:rPr lang="en-US" dirty="0">
                <a:latin typeface="Bahnschrift SemiBold Condensed" panose="020B0502040204020203" pitchFamily="34" charset="0"/>
              </a:rPr>
              <a:t>Zero-Shot Generalization: zero-shot prompting means building a prompt that can include any amount of general discussion, but excludes explicit drop sequences for any letters</a:t>
            </a:r>
          </a:p>
          <a:p>
            <a:pPr lvl="1"/>
            <a:r>
              <a:rPr lang="en-US" dirty="0">
                <a:latin typeface="Bahnschrift SemiBold Condensed" panose="020B0502040204020203" pitchFamily="34" charset="0"/>
              </a:rPr>
              <a:t>Example</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20</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B42132B0-7520-CCBE-03BE-58E5CF1AFC48}"/>
              </a:ext>
            </a:extLst>
          </p:cNvPr>
          <p:cNvPicPr>
            <a:picLocks noChangeAspect="1"/>
          </p:cNvPicPr>
          <p:nvPr/>
        </p:nvPicPr>
        <p:blipFill>
          <a:blip r:embed="rId5"/>
          <a:stretch>
            <a:fillRect/>
          </a:stretch>
        </p:blipFill>
        <p:spPr>
          <a:xfrm>
            <a:off x="5421086" y="2488957"/>
            <a:ext cx="4674268" cy="4158585"/>
          </a:xfrm>
          <a:prstGeom prst="rect">
            <a:avLst/>
          </a:prstGeom>
        </p:spPr>
      </p:pic>
    </p:spTree>
    <p:extLst>
      <p:ext uri="{BB962C8B-B14F-4D97-AF65-F5344CB8AC3E}">
        <p14:creationId xmlns:p14="http://schemas.microsoft.com/office/powerpoint/2010/main" val="34159158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Generalization</a:t>
            </a:r>
          </a:p>
          <a:p>
            <a:pPr lvl="1"/>
            <a:r>
              <a:rPr lang="en-US" dirty="0">
                <a:latin typeface="Bahnschrift SemiBold Condensed" panose="020B0502040204020203" pitchFamily="34" charset="0"/>
              </a:rPr>
              <a:t>One-Shot Generalization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21</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AF3020F1-0990-0543-4203-F6DB38018909}"/>
              </a:ext>
            </a:extLst>
          </p:cNvPr>
          <p:cNvPicPr>
            <a:picLocks noChangeAspect="1"/>
          </p:cNvPicPr>
          <p:nvPr/>
        </p:nvPicPr>
        <p:blipFill>
          <a:blip r:embed="rId5"/>
          <a:stretch>
            <a:fillRect/>
          </a:stretch>
        </p:blipFill>
        <p:spPr>
          <a:xfrm>
            <a:off x="5843386" y="1008063"/>
            <a:ext cx="5314471" cy="5109029"/>
          </a:xfrm>
          <a:prstGeom prst="rect">
            <a:avLst/>
          </a:prstGeom>
        </p:spPr>
      </p:pic>
    </p:spTree>
    <p:extLst>
      <p:ext uri="{BB962C8B-B14F-4D97-AF65-F5344CB8AC3E}">
        <p14:creationId xmlns:p14="http://schemas.microsoft.com/office/powerpoint/2010/main" val="28637184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Generalization</a:t>
            </a:r>
          </a:p>
          <a:p>
            <a:pPr lvl="1"/>
            <a:r>
              <a:rPr lang="en-US" dirty="0">
                <a:latin typeface="Bahnschrift SemiBold Condensed" panose="020B0502040204020203" pitchFamily="34" charset="0"/>
              </a:rPr>
              <a:t>One-Shot Generalization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22</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9" name="Picture 8">
            <a:extLst>
              <a:ext uri="{FF2B5EF4-FFF2-40B4-BE49-F238E27FC236}">
                <a16:creationId xmlns:a16="http://schemas.microsoft.com/office/drawing/2014/main" id="{48D61B77-040D-1601-FA50-53BC1B82030E}"/>
              </a:ext>
            </a:extLst>
          </p:cNvPr>
          <p:cNvPicPr>
            <a:picLocks noChangeAspect="1"/>
          </p:cNvPicPr>
          <p:nvPr/>
        </p:nvPicPr>
        <p:blipFill>
          <a:blip r:embed="rId5"/>
          <a:stretch>
            <a:fillRect/>
          </a:stretch>
        </p:blipFill>
        <p:spPr>
          <a:xfrm>
            <a:off x="585480" y="2295113"/>
            <a:ext cx="2561708" cy="3239408"/>
          </a:xfrm>
          <a:prstGeom prst="rect">
            <a:avLst/>
          </a:prstGeom>
        </p:spPr>
      </p:pic>
      <p:pic>
        <p:nvPicPr>
          <p:cNvPr id="11" name="Picture 10">
            <a:extLst>
              <a:ext uri="{FF2B5EF4-FFF2-40B4-BE49-F238E27FC236}">
                <a16:creationId xmlns:a16="http://schemas.microsoft.com/office/drawing/2014/main" id="{A1CDFED2-7BD7-7B1C-DF71-420AAD8E8A64}"/>
              </a:ext>
            </a:extLst>
          </p:cNvPr>
          <p:cNvPicPr>
            <a:picLocks noChangeAspect="1"/>
          </p:cNvPicPr>
          <p:nvPr/>
        </p:nvPicPr>
        <p:blipFill>
          <a:blip r:embed="rId6"/>
          <a:stretch>
            <a:fillRect/>
          </a:stretch>
        </p:blipFill>
        <p:spPr>
          <a:xfrm>
            <a:off x="3314070" y="2295113"/>
            <a:ext cx="2569657" cy="3239408"/>
          </a:xfrm>
          <a:prstGeom prst="rect">
            <a:avLst/>
          </a:prstGeom>
        </p:spPr>
      </p:pic>
      <p:pic>
        <p:nvPicPr>
          <p:cNvPr id="13" name="Picture 12">
            <a:extLst>
              <a:ext uri="{FF2B5EF4-FFF2-40B4-BE49-F238E27FC236}">
                <a16:creationId xmlns:a16="http://schemas.microsoft.com/office/drawing/2014/main" id="{88FC374C-AC35-24A8-43D7-481AB3D54E82}"/>
              </a:ext>
            </a:extLst>
          </p:cNvPr>
          <p:cNvPicPr>
            <a:picLocks noChangeAspect="1"/>
          </p:cNvPicPr>
          <p:nvPr/>
        </p:nvPicPr>
        <p:blipFill>
          <a:blip r:embed="rId7"/>
          <a:stretch>
            <a:fillRect/>
          </a:stretch>
        </p:blipFill>
        <p:spPr>
          <a:xfrm>
            <a:off x="5973572" y="2295113"/>
            <a:ext cx="2551877" cy="3239408"/>
          </a:xfrm>
          <a:prstGeom prst="rect">
            <a:avLst/>
          </a:prstGeom>
        </p:spPr>
      </p:pic>
      <p:pic>
        <p:nvPicPr>
          <p:cNvPr id="15" name="Picture 14">
            <a:extLst>
              <a:ext uri="{FF2B5EF4-FFF2-40B4-BE49-F238E27FC236}">
                <a16:creationId xmlns:a16="http://schemas.microsoft.com/office/drawing/2014/main" id="{33D5BFCC-6895-F0ED-B59C-6E283C821988}"/>
              </a:ext>
            </a:extLst>
          </p:cNvPr>
          <p:cNvPicPr>
            <a:picLocks noChangeAspect="1"/>
          </p:cNvPicPr>
          <p:nvPr/>
        </p:nvPicPr>
        <p:blipFill>
          <a:blip r:embed="rId8"/>
          <a:stretch>
            <a:fillRect/>
          </a:stretch>
        </p:blipFill>
        <p:spPr>
          <a:xfrm>
            <a:off x="8704598" y="2295113"/>
            <a:ext cx="2555204" cy="3239408"/>
          </a:xfrm>
          <a:prstGeom prst="rect">
            <a:avLst/>
          </a:prstGeom>
        </p:spPr>
      </p:pic>
    </p:spTree>
    <p:extLst>
      <p:ext uri="{BB962C8B-B14F-4D97-AF65-F5344CB8AC3E}">
        <p14:creationId xmlns:p14="http://schemas.microsoft.com/office/powerpoint/2010/main" val="38016266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Generalization</a:t>
            </a:r>
          </a:p>
          <a:p>
            <a:pPr lvl="1"/>
            <a:r>
              <a:rPr lang="en-US" dirty="0">
                <a:latin typeface="Bahnschrift SemiBold Condensed" panose="020B0502040204020203" pitchFamily="34" charset="0"/>
              </a:rPr>
              <a:t>N-Shot Generalization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23</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9" name="Picture 8">
            <a:extLst>
              <a:ext uri="{FF2B5EF4-FFF2-40B4-BE49-F238E27FC236}">
                <a16:creationId xmlns:a16="http://schemas.microsoft.com/office/drawing/2014/main" id="{15A69742-8CE2-0B07-FF5D-FB3727F8CC6B}"/>
              </a:ext>
            </a:extLst>
          </p:cNvPr>
          <p:cNvPicPr>
            <a:picLocks noChangeAspect="1"/>
          </p:cNvPicPr>
          <p:nvPr/>
        </p:nvPicPr>
        <p:blipFill>
          <a:blip r:embed="rId5"/>
          <a:stretch>
            <a:fillRect/>
          </a:stretch>
        </p:blipFill>
        <p:spPr>
          <a:xfrm>
            <a:off x="5535357" y="1486920"/>
            <a:ext cx="5818443" cy="4390571"/>
          </a:xfrm>
          <a:prstGeom prst="rect">
            <a:avLst/>
          </a:prstGeom>
        </p:spPr>
      </p:pic>
    </p:spTree>
    <p:extLst>
      <p:ext uri="{BB962C8B-B14F-4D97-AF65-F5344CB8AC3E}">
        <p14:creationId xmlns:p14="http://schemas.microsoft.com/office/powerpoint/2010/main" val="40302939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Results of the experiments suggest that it is possible to design a replicable competition by carefully selecting the LLM to query and that in the ChatGPT4PCG competition, ChatGPT-3.5 is memorizing from the examples provided in prompts rather than generalizing. Redesigning prompt-based PCG competitions and investigating prompt generalization are both rich areas for future work.</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24</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26146618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Figure 8 shows the scores calculated for 𝑛 = 100 responses per letter per prompt. It separates the stability and similarity scores for the competition entries with the weightings removed to reduce ambiguity. While most prompts score around 80% or above in stability score shown in the bottom chart, most prompts score between zero and 20% in similarity. In fact there is a sense in which rank differences are nearly entirely decided by similarity scores.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25</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30193596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Figure 8 shows </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26</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C1736915-F604-9E7B-2421-30BEAD2F6DE8}"/>
              </a:ext>
            </a:extLst>
          </p:cNvPr>
          <p:cNvPicPr>
            <a:picLocks noChangeAspect="1"/>
          </p:cNvPicPr>
          <p:nvPr/>
        </p:nvPicPr>
        <p:blipFill>
          <a:blip r:embed="rId5"/>
          <a:stretch>
            <a:fillRect/>
          </a:stretch>
        </p:blipFill>
        <p:spPr>
          <a:xfrm>
            <a:off x="3672135" y="486228"/>
            <a:ext cx="5824639" cy="5885543"/>
          </a:xfrm>
          <a:prstGeom prst="rect">
            <a:avLst/>
          </a:prstGeom>
        </p:spPr>
      </p:pic>
    </p:spTree>
    <p:extLst>
      <p:ext uri="{BB962C8B-B14F-4D97-AF65-F5344CB8AC3E}">
        <p14:creationId xmlns:p14="http://schemas.microsoft.com/office/powerpoint/2010/main" val="2475275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Misclassification due to using a collection of handwritten letters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27</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4FB1091A-A779-EAC8-4C68-55DB8CE5C4C0}"/>
              </a:ext>
            </a:extLst>
          </p:cNvPr>
          <p:cNvPicPr>
            <a:picLocks noChangeAspect="1"/>
          </p:cNvPicPr>
          <p:nvPr/>
        </p:nvPicPr>
        <p:blipFill>
          <a:blip r:embed="rId5"/>
          <a:stretch>
            <a:fillRect/>
          </a:stretch>
        </p:blipFill>
        <p:spPr>
          <a:xfrm>
            <a:off x="3320183" y="2021291"/>
            <a:ext cx="5290417" cy="3649259"/>
          </a:xfrm>
          <a:prstGeom prst="rect">
            <a:avLst/>
          </a:prstGeom>
        </p:spPr>
      </p:pic>
      <p:pic>
        <p:nvPicPr>
          <p:cNvPr id="10" name="Picture 9">
            <a:extLst>
              <a:ext uri="{FF2B5EF4-FFF2-40B4-BE49-F238E27FC236}">
                <a16:creationId xmlns:a16="http://schemas.microsoft.com/office/drawing/2014/main" id="{3DFA8C4D-749D-B14E-B7F7-0BE315934587}"/>
              </a:ext>
            </a:extLst>
          </p:cNvPr>
          <p:cNvPicPr>
            <a:picLocks noChangeAspect="1"/>
          </p:cNvPicPr>
          <p:nvPr/>
        </p:nvPicPr>
        <p:blipFill>
          <a:blip r:embed="rId6"/>
          <a:stretch>
            <a:fillRect/>
          </a:stretch>
        </p:blipFill>
        <p:spPr>
          <a:xfrm>
            <a:off x="2905361" y="1794671"/>
            <a:ext cx="5705239" cy="4926804"/>
          </a:xfrm>
          <a:prstGeom prst="rect">
            <a:avLst/>
          </a:prstGeom>
        </p:spPr>
      </p:pic>
    </p:spTree>
    <p:extLst>
      <p:ext uri="{BB962C8B-B14F-4D97-AF65-F5344CB8AC3E}">
        <p14:creationId xmlns:p14="http://schemas.microsoft.com/office/powerpoint/2010/main" val="298718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Controllability</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28</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21" name="Cube 20">
            <a:extLst>
              <a:ext uri="{FF2B5EF4-FFF2-40B4-BE49-F238E27FC236}">
                <a16:creationId xmlns:a16="http://schemas.microsoft.com/office/drawing/2014/main" id="{8C5A45B3-F178-6E8F-AD1E-24771998BE91}"/>
              </a:ext>
            </a:extLst>
          </p:cNvPr>
          <p:cNvSpPr/>
          <p:nvPr/>
        </p:nvSpPr>
        <p:spPr>
          <a:xfrm>
            <a:off x="3440869" y="2496979"/>
            <a:ext cx="1959429" cy="3150734"/>
          </a:xfrm>
          <a:prstGeom prst="cube">
            <a:avLst>
              <a:gd name="adj" fmla="val 1444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Bahnschrift SemiBold Condensed" panose="020B0502040204020203" pitchFamily="34" charset="0"/>
              </a:rPr>
              <a:t>Large</a:t>
            </a:r>
          </a:p>
          <a:p>
            <a:pPr algn="ctr"/>
            <a:r>
              <a:rPr lang="en-US" sz="3200" dirty="0">
                <a:latin typeface="Bahnschrift SemiBold Condensed" panose="020B0502040204020203" pitchFamily="34" charset="0"/>
              </a:rPr>
              <a:t>Language</a:t>
            </a:r>
          </a:p>
          <a:p>
            <a:pPr algn="ctr"/>
            <a:r>
              <a:rPr lang="en-US" sz="3200" dirty="0">
                <a:latin typeface="Bahnschrift SemiBold Condensed" panose="020B0502040204020203" pitchFamily="34" charset="0"/>
              </a:rPr>
              <a:t>Model</a:t>
            </a:r>
          </a:p>
          <a:p>
            <a:pPr algn="ctr"/>
            <a:endParaRPr lang="en-US" sz="3200" dirty="0"/>
          </a:p>
        </p:txBody>
      </p:sp>
      <p:sp>
        <p:nvSpPr>
          <p:cNvPr id="22" name="Scroll: Vertical 21">
            <a:extLst>
              <a:ext uri="{FF2B5EF4-FFF2-40B4-BE49-F238E27FC236}">
                <a16:creationId xmlns:a16="http://schemas.microsoft.com/office/drawing/2014/main" id="{A60EA8DA-0D93-F827-1D3F-2EC9ABC6EEB5}"/>
              </a:ext>
            </a:extLst>
          </p:cNvPr>
          <p:cNvSpPr/>
          <p:nvPr/>
        </p:nvSpPr>
        <p:spPr>
          <a:xfrm>
            <a:off x="1167724" y="3212375"/>
            <a:ext cx="1453804" cy="1719943"/>
          </a:xfrm>
          <a:prstGeom prst="verticalScroll">
            <a:avLst/>
          </a:prstGeom>
          <a:solidFill>
            <a:srgbClr val="45BD9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latin typeface="Bahnschrift SemiBold Condensed" panose="020B0502040204020203" pitchFamily="34" charset="0"/>
              </a:rPr>
              <a:t>prompt</a:t>
            </a:r>
          </a:p>
          <a:p>
            <a:pPr algn="ctr"/>
            <a:endParaRPr lang="en-US" dirty="0"/>
          </a:p>
        </p:txBody>
      </p:sp>
      <p:pic>
        <p:nvPicPr>
          <p:cNvPr id="23" name="Picture 22" descr="A close-up of a basket&#10;&#10;Description automatically generated">
            <a:extLst>
              <a:ext uri="{FF2B5EF4-FFF2-40B4-BE49-F238E27FC236}">
                <a16:creationId xmlns:a16="http://schemas.microsoft.com/office/drawing/2014/main" id="{ADEE2CF3-272A-C9B7-B6C2-00FD3BDFB9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2061" y="3518422"/>
            <a:ext cx="3879778" cy="1776186"/>
          </a:xfrm>
          <a:prstGeom prst="rect">
            <a:avLst/>
          </a:prstGeom>
        </p:spPr>
      </p:pic>
      <p:pic>
        <p:nvPicPr>
          <p:cNvPr id="24" name="Picture 23" descr="A record with music notes on it&#10;&#10;Description automatically generated">
            <a:extLst>
              <a:ext uri="{FF2B5EF4-FFF2-40B4-BE49-F238E27FC236}">
                <a16:creationId xmlns:a16="http://schemas.microsoft.com/office/drawing/2014/main" id="{58A59D60-AA25-474F-DA56-E1BB29BFFB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855935">
            <a:off x="6332300" y="2972725"/>
            <a:ext cx="1490917" cy="1483158"/>
          </a:xfrm>
          <a:prstGeom prst="rect">
            <a:avLst/>
          </a:prstGeom>
        </p:spPr>
      </p:pic>
      <p:pic>
        <p:nvPicPr>
          <p:cNvPr id="25" name="Picture 24" descr="A video game screen with brick wall and clouds&#10;&#10;Description automatically generated">
            <a:extLst>
              <a:ext uri="{FF2B5EF4-FFF2-40B4-BE49-F238E27FC236}">
                <a16:creationId xmlns:a16="http://schemas.microsoft.com/office/drawing/2014/main" id="{F8618905-BA39-7EBF-A014-8FA61A5001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7966391">
            <a:off x="8421032" y="2633949"/>
            <a:ext cx="2336188" cy="1314106"/>
          </a:xfrm>
          <a:prstGeom prst="rect">
            <a:avLst/>
          </a:prstGeom>
        </p:spPr>
      </p:pic>
      <p:pic>
        <p:nvPicPr>
          <p:cNvPr id="26" name="Picture 25" descr="A computer screen with colorful text&#10;&#10;Description automatically generated">
            <a:extLst>
              <a:ext uri="{FF2B5EF4-FFF2-40B4-BE49-F238E27FC236}">
                <a16:creationId xmlns:a16="http://schemas.microsoft.com/office/drawing/2014/main" id="{57E68CCF-EB5E-0D3A-AD17-07DA1D1C4CA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189063">
            <a:off x="8110724" y="2163421"/>
            <a:ext cx="872248" cy="1937714"/>
          </a:xfrm>
          <a:prstGeom prst="rect">
            <a:avLst/>
          </a:prstGeom>
        </p:spPr>
      </p:pic>
      <p:pic>
        <p:nvPicPr>
          <p:cNvPr id="27" name="Picture 26" descr="A cat standing on its hind legs&#10;&#10;Description automatically generated">
            <a:extLst>
              <a:ext uri="{FF2B5EF4-FFF2-40B4-BE49-F238E27FC236}">
                <a16:creationId xmlns:a16="http://schemas.microsoft.com/office/drawing/2014/main" id="{F53ED4D7-A238-B7CB-0BF9-5DE3F8C5D7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30580" y="2104083"/>
            <a:ext cx="2308260" cy="2308260"/>
          </a:xfrm>
          <a:prstGeom prst="rect">
            <a:avLst/>
          </a:prstGeom>
        </p:spPr>
      </p:pic>
      <p:pic>
        <p:nvPicPr>
          <p:cNvPr id="28" name="Picture 27" descr="A painting of a city with many animals and birds&#10;&#10;Description automatically generated with medium confidence">
            <a:extLst>
              <a:ext uri="{FF2B5EF4-FFF2-40B4-BE49-F238E27FC236}">
                <a16:creationId xmlns:a16="http://schemas.microsoft.com/office/drawing/2014/main" id="{F328A024-3A1C-C494-2B21-2A635730CC7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30282" y="2992003"/>
            <a:ext cx="1877114" cy="1486660"/>
          </a:xfrm>
          <a:prstGeom prst="rect">
            <a:avLst/>
          </a:prstGeom>
        </p:spPr>
      </p:pic>
      <p:sp>
        <p:nvSpPr>
          <p:cNvPr id="29" name="Arrow: Right 28">
            <a:extLst>
              <a:ext uri="{FF2B5EF4-FFF2-40B4-BE49-F238E27FC236}">
                <a16:creationId xmlns:a16="http://schemas.microsoft.com/office/drawing/2014/main" id="{3852D22D-1398-440B-1EC4-B3EC33ECD695}"/>
              </a:ext>
            </a:extLst>
          </p:cNvPr>
          <p:cNvSpPr/>
          <p:nvPr/>
        </p:nvSpPr>
        <p:spPr>
          <a:xfrm>
            <a:off x="2530261" y="3909060"/>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348F90B7-9605-4DFB-8747-12879D176B87}"/>
              </a:ext>
            </a:extLst>
          </p:cNvPr>
          <p:cNvSpPr/>
          <p:nvPr/>
        </p:nvSpPr>
        <p:spPr>
          <a:xfrm>
            <a:off x="5496316" y="3909060"/>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erson holding an object&#10;&#10;Description automatically generated">
            <a:extLst>
              <a:ext uri="{FF2B5EF4-FFF2-40B4-BE49-F238E27FC236}">
                <a16:creationId xmlns:a16="http://schemas.microsoft.com/office/drawing/2014/main" id="{F4A708F1-29DC-6EC9-7DCC-F2E2FBE925C8}"/>
              </a:ext>
            </a:extLst>
          </p:cNvPr>
          <p:cNvPicPr>
            <a:picLocks noChangeAspect="1"/>
          </p:cNvPicPr>
          <p:nvPr/>
        </p:nvPicPr>
        <p:blipFill rotWithShape="1">
          <a:blip r:embed="rId10">
            <a:extLst>
              <a:ext uri="{28A0092B-C50C-407E-A947-70E740481C1C}">
                <a14:useLocalDpi xmlns:a14="http://schemas.microsoft.com/office/drawing/2010/main" val="0"/>
              </a:ext>
            </a:extLst>
          </a:blip>
          <a:srcRect l="13637" r="16061" b="485"/>
          <a:stretch/>
        </p:blipFill>
        <p:spPr>
          <a:xfrm rot="21312575">
            <a:off x="7021806" y="1169684"/>
            <a:ext cx="2452007" cy="3249968"/>
          </a:xfrm>
          <a:prstGeom prst="rect">
            <a:avLst/>
          </a:prstGeom>
        </p:spPr>
      </p:pic>
    </p:spTree>
    <p:extLst>
      <p:ext uri="{BB962C8B-B14F-4D97-AF65-F5344CB8AC3E}">
        <p14:creationId xmlns:p14="http://schemas.microsoft.com/office/powerpoint/2010/main" val="123471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26"/>
                                        </p:tgtEl>
                                        <p:attrNameLst>
                                          <p:attrName>ppt_x</p:attrName>
                                        </p:attrNameLst>
                                      </p:cBhvr>
                                      <p:tavLst>
                                        <p:tav tm="0">
                                          <p:val>
                                            <p:strVal val="ppt_x"/>
                                          </p:val>
                                        </p:tav>
                                        <p:tav tm="100000">
                                          <p:val>
                                            <p:strVal val="ppt_x"/>
                                          </p:val>
                                        </p:tav>
                                      </p:tavLst>
                                    </p:anim>
                                    <p:anim calcmode="lin" valueType="num">
                                      <p:cBhvr additive="base">
                                        <p:cTn id="7" dur="500"/>
                                        <p:tgtEl>
                                          <p:spTgt spid="26"/>
                                        </p:tgtEl>
                                        <p:attrNameLst>
                                          <p:attrName>ppt_y</p:attrName>
                                        </p:attrNameLst>
                                      </p:cBhvr>
                                      <p:tavLst>
                                        <p:tav tm="0">
                                          <p:val>
                                            <p:strVal val="ppt_y"/>
                                          </p:val>
                                        </p:tav>
                                        <p:tav tm="100000">
                                          <p:val>
                                            <p:strVal val="1+ppt_h/2"/>
                                          </p:val>
                                        </p:tav>
                                      </p:tavLst>
                                    </p:anim>
                                    <p:set>
                                      <p:cBhvr>
                                        <p:cTn id="8" dur="1" fill="hold">
                                          <p:stCondLst>
                                            <p:cond delay="499"/>
                                          </p:stCondLst>
                                        </p:cTn>
                                        <p:tgtEl>
                                          <p:spTgt spid="26"/>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28"/>
                                        </p:tgtEl>
                                        <p:attrNameLst>
                                          <p:attrName>ppt_x</p:attrName>
                                        </p:attrNameLst>
                                      </p:cBhvr>
                                      <p:tavLst>
                                        <p:tav tm="0">
                                          <p:val>
                                            <p:strVal val="ppt_x"/>
                                          </p:val>
                                        </p:tav>
                                        <p:tav tm="100000">
                                          <p:val>
                                            <p:strVal val="ppt_x"/>
                                          </p:val>
                                        </p:tav>
                                      </p:tavLst>
                                    </p:anim>
                                    <p:anim calcmode="lin" valueType="num">
                                      <p:cBhvr additive="base">
                                        <p:cTn id="11" dur="500"/>
                                        <p:tgtEl>
                                          <p:spTgt spid="28"/>
                                        </p:tgtEl>
                                        <p:attrNameLst>
                                          <p:attrName>ppt_y</p:attrName>
                                        </p:attrNameLst>
                                      </p:cBhvr>
                                      <p:tavLst>
                                        <p:tav tm="0">
                                          <p:val>
                                            <p:strVal val="ppt_y"/>
                                          </p:val>
                                        </p:tav>
                                        <p:tav tm="100000">
                                          <p:val>
                                            <p:strVal val="1+ppt_h/2"/>
                                          </p:val>
                                        </p:tav>
                                      </p:tavLst>
                                    </p:anim>
                                    <p:set>
                                      <p:cBhvr>
                                        <p:cTn id="12" dur="1" fill="hold">
                                          <p:stCondLst>
                                            <p:cond delay="499"/>
                                          </p:stCondLst>
                                        </p:cTn>
                                        <p:tgtEl>
                                          <p:spTgt spid="28"/>
                                        </p:tgtEl>
                                        <p:attrNameLst>
                                          <p:attrName>style.visibility</p:attrName>
                                        </p:attrNameLst>
                                      </p:cBhvr>
                                      <p:to>
                                        <p:strVal val="hidden"/>
                                      </p:to>
                                    </p:set>
                                  </p:childTnLst>
                                </p:cTn>
                              </p:par>
                              <p:par>
                                <p:cTn id="13" presetID="2" presetClass="exit" presetSubtype="4" fill="hold" nodeType="withEffect">
                                  <p:stCondLst>
                                    <p:cond delay="0"/>
                                  </p:stCondLst>
                                  <p:childTnLst>
                                    <p:anim calcmode="lin" valueType="num">
                                      <p:cBhvr additive="base">
                                        <p:cTn id="14" dur="500"/>
                                        <p:tgtEl>
                                          <p:spTgt spid="25"/>
                                        </p:tgtEl>
                                        <p:attrNameLst>
                                          <p:attrName>ppt_x</p:attrName>
                                        </p:attrNameLst>
                                      </p:cBhvr>
                                      <p:tavLst>
                                        <p:tav tm="0">
                                          <p:val>
                                            <p:strVal val="ppt_x"/>
                                          </p:val>
                                        </p:tav>
                                        <p:tav tm="100000">
                                          <p:val>
                                            <p:strVal val="ppt_x"/>
                                          </p:val>
                                        </p:tav>
                                      </p:tavLst>
                                    </p:anim>
                                    <p:anim calcmode="lin" valueType="num">
                                      <p:cBhvr additive="base">
                                        <p:cTn id="15" dur="500"/>
                                        <p:tgtEl>
                                          <p:spTgt spid="25"/>
                                        </p:tgtEl>
                                        <p:attrNameLst>
                                          <p:attrName>ppt_y</p:attrName>
                                        </p:attrNameLst>
                                      </p:cBhvr>
                                      <p:tavLst>
                                        <p:tav tm="0">
                                          <p:val>
                                            <p:strVal val="ppt_y"/>
                                          </p:val>
                                        </p:tav>
                                        <p:tav tm="100000">
                                          <p:val>
                                            <p:strVal val="1+ppt_h/2"/>
                                          </p:val>
                                        </p:tav>
                                      </p:tavLst>
                                    </p:anim>
                                    <p:set>
                                      <p:cBhvr>
                                        <p:cTn id="16" dur="1" fill="hold">
                                          <p:stCondLst>
                                            <p:cond delay="499"/>
                                          </p:stCondLst>
                                        </p:cTn>
                                        <p:tgtEl>
                                          <p:spTgt spid="25"/>
                                        </p:tgtEl>
                                        <p:attrNameLst>
                                          <p:attrName>style.visibility</p:attrName>
                                        </p:attrNameLst>
                                      </p:cBhvr>
                                      <p:to>
                                        <p:strVal val="hidden"/>
                                      </p:to>
                                    </p:set>
                                  </p:childTnLst>
                                </p:cTn>
                              </p:par>
                              <p:par>
                                <p:cTn id="17" presetID="2" presetClass="exit" presetSubtype="4" fill="hold" nodeType="withEffect">
                                  <p:stCondLst>
                                    <p:cond delay="0"/>
                                  </p:stCondLst>
                                  <p:childTnLst>
                                    <p:anim calcmode="lin" valueType="num">
                                      <p:cBhvr additive="base">
                                        <p:cTn id="18" dur="500"/>
                                        <p:tgtEl>
                                          <p:spTgt spid="27"/>
                                        </p:tgtEl>
                                        <p:attrNameLst>
                                          <p:attrName>ppt_x</p:attrName>
                                        </p:attrNameLst>
                                      </p:cBhvr>
                                      <p:tavLst>
                                        <p:tav tm="0">
                                          <p:val>
                                            <p:strVal val="ppt_x"/>
                                          </p:val>
                                        </p:tav>
                                        <p:tav tm="100000">
                                          <p:val>
                                            <p:strVal val="ppt_x"/>
                                          </p:val>
                                        </p:tav>
                                      </p:tavLst>
                                    </p:anim>
                                    <p:anim calcmode="lin" valueType="num">
                                      <p:cBhvr additive="base">
                                        <p:cTn id="19" dur="500"/>
                                        <p:tgtEl>
                                          <p:spTgt spid="27"/>
                                        </p:tgtEl>
                                        <p:attrNameLst>
                                          <p:attrName>ppt_y</p:attrName>
                                        </p:attrNameLst>
                                      </p:cBhvr>
                                      <p:tavLst>
                                        <p:tav tm="0">
                                          <p:val>
                                            <p:strVal val="ppt_y"/>
                                          </p:val>
                                        </p:tav>
                                        <p:tav tm="100000">
                                          <p:val>
                                            <p:strVal val="1+ppt_h/2"/>
                                          </p:val>
                                        </p:tav>
                                      </p:tavLst>
                                    </p:anim>
                                    <p:set>
                                      <p:cBhvr>
                                        <p:cTn id="20" dur="1" fill="hold">
                                          <p:stCondLst>
                                            <p:cond delay="499"/>
                                          </p:stCondLst>
                                        </p:cTn>
                                        <p:tgtEl>
                                          <p:spTgt spid="27"/>
                                        </p:tgtEl>
                                        <p:attrNameLst>
                                          <p:attrName>style.visibility</p:attrName>
                                        </p:attrNameLst>
                                      </p:cBhvr>
                                      <p:to>
                                        <p:strVal val="hidden"/>
                                      </p:to>
                                    </p:set>
                                  </p:childTnLst>
                                </p:cTn>
                              </p:par>
                              <p:par>
                                <p:cTn id="21" presetID="2" presetClass="exit" presetSubtype="4" fill="hold" nodeType="withEffect">
                                  <p:stCondLst>
                                    <p:cond delay="0"/>
                                  </p:stCondLst>
                                  <p:childTnLst>
                                    <p:anim calcmode="lin" valueType="num">
                                      <p:cBhvr additive="base">
                                        <p:cTn id="22" dur="500"/>
                                        <p:tgtEl>
                                          <p:spTgt spid="24"/>
                                        </p:tgtEl>
                                        <p:attrNameLst>
                                          <p:attrName>ppt_x</p:attrName>
                                        </p:attrNameLst>
                                      </p:cBhvr>
                                      <p:tavLst>
                                        <p:tav tm="0">
                                          <p:val>
                                            <p:strVal val="ppt_x"/>
                                          </p:val>
                                        </p:tav>
                                        <p:tav tm="100000">
                                          <p:val>
                                            <p:strVal val="ppt_x"/>
                                          </p:val>
                                        </p:tav>
                                      </p:tavLst>
                                    </p:anim>
                                    <p:anim calcmode="lin" valueType="num">
                                      <p:cBhvr additive="base">
                                        <p:cTn id="23" dur="500"/>
                                        <p:tgtEl>
                                          <p:spTgt spid="24"/>
                                        </p:tgtEl>
                                        <p:attrNameLst>
                                          <p:attrName>ppt_y</p:attrName>
                                        </p:attrNameLst>
                                      </p:cBhvr>
                                      <p:tavLst>
                                        <p:tav tm="0">
                                          <p:val>
                                            <p:strVal val="ppt_y"/>
                                          </p:val>
                                        </p:tav>
                                        <p:tav tm="100000">
                                          <p:val>
                                            <p:strVal val="1+ppt_h/2"/>
                                          </p:val>
                                        </p:tav>
                                      </p:tavLst>
                                    </p:anim>
                                    <p:set>
                                      <p:cBhvr>
                                        <p:cTn id="24" dur="1" fill="hold">
                                          <p:stCondLst>
                                            <p:cond delay="499"/>
                                          </p:stCondLst>
                                        </p:cTn>
                                        <p:tgtEl>
                                          <p:spTgt spid="2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Conclusion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1</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29</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B4026A9-A76D-4530-8CBB-40E2E70D3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E77514-DC42-B35F-EF8E-F7A1920D8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3046048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Introduction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LLMs used in PCG : specifically, </a:t>
            </a:r>
            <a:r>
              <a:rPr lang="en-US" b="1" dirty="0">
                <a:solidFill>
                  <a:srgbClr val="FF0000"/>
                </a:solidFill>
                <a:latin typeface="Bahnschrift SemiBold Condensed" panose="020B0502040204020203" pitchFamily="34" charset="0"/>
              </a:rPr>
              <a:t>prompt-based procedural content generation</a:t>
            </a:r>
          </a:p>
          <a:p>
            <a:r>
              <a:rPr lang="en-US" b="1" dirty="0">
                <a:solidFill>
                  <a:schemeClr val="accent2"/>
                </a:solidFill>
                <a:latin typeface="Bahnschrift SemiBold Condensed" panose="020B0502040204020203" pitchFamily="34" charset="0"/>
              </a:rPr>
              <a:t>Central to the recent popularity of generative AI are the affordances provided by prompting, </a:t>
            </a:r>
          </a:p>
          <a:p>
            <a:pPr lvl="1"/>
            <a:r>
              <a:rPr lang="en-US" dirty="0">
                <a:latin typeface="Bahnschrift SemiBold Condensed" panose="020B0502040204020203" pitchFamily="34" charset="0"/>
              </a:rPr>
              <a:t>While Fine-tuning LLMs have been explored before</a:t>
            </a:r>
          </a:p>
          <a:p>
            <a:pPr lvl="1"/>
            <a:r>
              <a:rPr lang="en-US" dirty="0">
                <a:latin typeface="Bahnschrift SemiBold Condensed" panose="020B0502040204020203" pitchFamily="34" charset="0"/>
              </a:rPr>
              <a:t>Prompt engineering this work</a:t>
            </a:r>
          </a:p>
          <a:p>
            <a:pPr lvl="1"/>
            <a:r>
              <a:rPr lang="en-US" strike="sngStrike" dirty="0">
                <a:latin typeface="Bahnschrift SemiBold Condensed" panose="020B0502040204020203" pitchFamily="34" charset="0"/>
              </a:rPr>
              <a:t>Evolving prompts not done</a:t>
            </a:r>
          </a:p>
          <a:p>
            <a:r>
              <a:rPr lang="en-US" dirty="0">
                <a:latin typeface="Bahnschrift SemiBold Condensed" panose="020B0502040204020203" pitchFamily="34" charset="0"/>
              </a:rPr>
              <a:t>Built up to 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15071431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Conclusion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2</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30</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B4026A9-A76D-4530-8CBB-40E2E70D3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E77514-DC42-B35F-EF8E-F7A1920D8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28894194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Conclusion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3</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31</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B4026A9-A76D-4530-8CBB-40E2E70D3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E77514-DC42-B35F-EF8E-F7A1920D8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3462893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Recommendations and Future Work</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1</a:t>
            </a:r>
          </a:p>
          <a:p>
            <a:r>
              <a:rPr lang="en-US" dirty="0">
                <a:latin typeface="Bahnschrift SemiBold Condensed" panose="020B0502040204020203" pitchFamily="34" charset="0"/>
              </a:rPr>
              <a:t>2</a:t>
            </a:r>
          </a:p>
          <a:p>
            <a:r>
              <a:rPr lang="en-US" dirty="0">
                <a:latin typeface="Bahnschrift SemiBold Condensed" panose="020B0502040204020203" pitchFamily="34" charset="0"/>
              </a:rPr>
              <a:t>3</a:t>
            </a:r>
          </a:p>
          <a:p>
            <a:r>
              <a:rPr lang="en-US" dirty="0">
                <a:latin typeface="Bahnschrift SemiBold Condensed" panose="020B0502040204020203" pitchFamily="34" charset="0"/>
              </a:rPr>
              <a:t>…</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32</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19775328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33</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18" name="Picture 17" descr="A yellow cube with white text and question marks&#10;&#10;Description automatically generated">
            <a:extLst>
              <a:ext uri="{FF2B5EF4-FFF2-40B4-BE49-F238E27FC236}">
                <a16:creationId xmlns:a16="http://schemas.microsoft.com/office/drawing/2014/main" id="{07B6388C-31CF-A945-BB82-F2535EDA7D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6556" y="1621917"/>
            <a:ext cx="4818888" cy="3614166"/>
          </a:xfrm>
          <a:prstGeom prst="rect">
            <a:avLst/>
          </a:prstGeom>
        </p:spPr>
      </p:pic>
    </p:spTree>
    <p:extLst>
      <p:ext uri="{BB962C8B-B14F-4D97-AF65-F5344CB8AC3E}">
        <p14:creationId xmlns:p14="http://schemas.microsoft.com/office/powerpoint/2010/main" val="31788852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74F12-94A4-B9E5-19AF-002F8ADCFFF9}"/>
              </a:ext>
            </a:extLst>
          </p:cNvPr>
          <p:cNvSpPr>
            <a:spLocks noGrp="1"/>
          </p:cNvSpPr>
          <p:nvPr>
            <p:ph type="title"/>
          </p:nvPr>
        </p:nvSpPr>
        <p:spPr/>
        <p:txBody>
          <a:bodyPr/>
          <a:lstStyle/>
          <a:p>
            <a:r>
              <a:rPr lang="en-US" dirty="0"/>
              <a:t>Possibly Important Point to Make Slide</a:t>
            </a:r>
          </a:p>
        </p:txBody>
      </p:sp>
      <p:sp>
        <p:nvSpPr>
          <p:cNvPr id="3" name="Content Placeholder 2">
            <a:extLst>
              <a:ext uri="{FF2B5EF4-FFF2-40B4-BE49-F238E27FC236}">
                <a16:creationId xmlns:a16="http://schemas.microsoft.com/office/drawing/2014/main" id="{48E57AE5-B33A-C0D0-E224-FAF68EEBC7D6}"/>
              </a:ext>
            </a:extLst>
          </p:cNvPr>
          <p:cNvSpPr>
            <a:spLocks noGrp="1"/>
          </p:cNvSpPr>
          <p:nvPr>
            <p:ph idx="1"/>
          </p:nvPr>
        </p:nvSpPr>
        <p:spPr/>
        <p:txBody>
          <a:bodyPr/>
          <a:lstStyle/>
          <a:p>
            <a:r>
              <a:rPr lang="en-US" dirty="0"/>
              <a:t>We should target people who may have reviewed our paper and are in our audience by talking about the scripts that Mark edited that helped us make our results comparable between figures/runs.</a:t>
            </a:r>
          </a:p>
          <a:p>
            <a:r>
              <a:rPr lang="en-US" dirty="0"/>
              <a:t>Also important for the QE.</a:t>
            </a:r>
          </a:p>
        </p:txBody>
      </p:sp>
    </p:spTree>
    <p:extLst>
      <p:ext uri="{BB962C8B-B14F-4D97-AF65-F5344CB8AC3E}">
        <p14:creationId xmlns:p14="http://schemas.microsoft.com/office/powerpoint/2010/main" val="2923770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Introduction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1"/>
            <a:ext cx="10515600" cy="3592222"/>
          </a:xfrm>
        </p:spPr>
        <p:txBody>
          <a:bodyPr>
            <a:normAutofit/>
          </a:bodyPr>
          <a:lstStyle/>
          <a:p>
            <a:r>
              <a:rPr lang="en-US" strike="sngStrike" dirty="0">
                <a:latin typeface="Bahnschrift SemiBold Condensed" panose="020B0502040204020203" pitchFamily="34" charset="0"/>
              </a:rPr>
              <a:t>Built up to ChatGPT4PCG competition</a:t>
            </a:r>
          </a:p>
          <a:p>
            <a:r>
              <a:rPr lang="en-US" dirty="0">
                <a:latin typeface="Bahnschrift SemiBold Condensed" panose="020B0502040204020203" pitchFamily="34" charset="0"/>
              </a:rPr>
              <a:t>Describe the competition: pipeline: </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4" name="Picture 3" descr="A computer game graphics&#10;&#10;Description automatically generated with medium confidence">
            <a:extLst>
              <a:ext uri="{FF2B5EF4-FFF2-40B4-BE49-F238E27FC236}">
                <a16:creationId xmlns:a16="http://schemas.microsoft.com/office/drawing/2014/main" id="{B332E401-A0BB-28C1-595E-56C0DBCB27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523" y="2337489"/>
            <a:ext cx="10944954" cy="2556485"/>
          </a:xfrm>
          <a:prstGeom prst="rect">
            <a:avLst/>
          </a:prstGeom>
        </p:spPr>
      </p:pic>
      <p:sp>
        <p:nvSpPr>
          <p:cNvPr id="28" name="Rectangle 27">
            <a:extLst>
              <a:ext uri="{FF2B5EF4-FFF2-40B4-BE49-F238E27FC236}">
                <a16:creationId xmlns:a16="http://schemas.microsoft.com/office/drawing/2014/main" id="{1E83E9FB-0F8B-5079-C088-03032A500A85}"/>
              </a:ext>
            </a:extLst>
          </p:cNvPr>
          <p:cNvSpPr/>
          <p:nvPr/>
        </p:nvSpPr>
        <p:spPr>
          <a:xfrm>
            <a:off x="629023" y="5067407"/>
            <a:ext cx="1546293" cy="408033"/>
          </a:xfrm>
          <a:prstGeom prst="rect">
            <a:avLst/>
          </a:prstGeom>
          <a:solidFill>
            <a:srgbClr val="FFD166"/>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1"/>
                </a:solidFill>
                <a:latin typeface="Bahnschrift SemiBold Condensed" panose="020B0502040204020203" pitchFamily="34" charset="0"/>
              </a:rPr>
              <a:t>Qualification</a:t>
            </a:r>
            <a:endParaRPr lang="en-US" dirty="0">
              <a:solidFill>
                <a:schemeClr val="tx1"/>
              </a:solidFill>
            </a:endParaRPr>
          </a:p>
        </p:txBody>
      </p:sp>
      <p:sp>
        <p:nvSpPr>
          <p:cNvPr id="30" name="Rectangle 29">
            <a:extLst>
              <a:ext uri="{FF2B5EF4-FFF2-40B4-BE49-F238E27FC236}">
                <a16:creationId xmlns:a16="http://schemas.microsoft.com/office/drawing/2014/main" id="{82FD84B0-3971-A5E1-1A3E-F4EB16239962}"/>
              </a:ext>
            </a:extLst>
          </p:cNvPr>
          <p:cNvSpPr/>
          <p:nvPr/>
        </p:nvSpPr>
        <p:spPr>
          <a:xfrm>
            <a:off x="2225144" y="5061149"/>
            <a:ext cx="6353115" cy="408033"/>
          </a:xfrm>
          <a:prstGeom prst="rect">
            <a:avLst/>
          </a:prstGeom>
          <a:solidFill>
            <a:srgbClr val="FFD166"/>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1"/>
                </a:solidFill>
                <a:latin typeface="Bahnschrift SemiBold Condensed" panose="020B0502040204020203" pitchFamily="34" charset="0"/>
              </a:rPr>
              <a:t>Level Generation</a:t>
            </a:r>
          </a:p>
        </p:txBody>
      </p:sp>
      <p:sp>
        <p:nvSpPr>
          <p:cNvPr id="32" name="Rectangle 31">
            <a:extLst>
              <a:ext uri="{FF2B5EF4-FFF2-40B4-BE49-F238E27FC236}">
                <a16:creationId xmlns:a16="http://schemas.microsoft.com/office/drawing/2014/main" id="{19298638-1030-374B-EA5F-D2B83B186C1F}"/>
              </a:ext>
            </a:extLst>
          </p:cNvPr>
          <p:cNvSpPr/>
          <p:nvPr/>
        </p:nvSpPr>
        <p:spPr>
          <a:xfrm>
            <a:off x="8628087" y="5061148"/>
            <a:ext cx="2874327" cy="408033"/>
          </a:xfrm>
          <a:prstGeom prst="rect">
            <a:avLst/>
          </a:prstGeom>
          <a:solidFill>
            <a:srgbClr val="FFD166"/>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1"/>
                </a:solidFill>
                <a:latin typeface="Bahnschrift SemiBold Condensed" panose="020B0502040204020203" pitchFamily="34" charset="0"/>
              </a:rPr>
              <a:t>Level Evaluation</a:t>
            </a:r>
          </a:p>
        </p:txBody>
      </p:sp>
    </p:spTree>
    <p:extLst>
      <p:ext uri="{BB962C8B-B14F-4D97-AF65-F5344CB8AC3E}">
        <p14:creationId xmlns:p14="http://schemas.microsoft.com/office/powerpoint/2010/main" val="55340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down)">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down)">
                                      <p:cBhvr>
                                        <p:cTn id="1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2"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Introduction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Describe the experiments</a:t>
            </a:r>
          </a:p>
          <a:p>
            <a:pPr lvl="1"/>
            <a:r>
              <a:rPr lang="en-US" dirty="0">
                <a:latin typeface="Bahnschrift SemiBold Condensed" panose="020B0502040204020203" pitchFamily="34" charset="0"/>
              </a:rPr>
              <a:t>Replication: </a:t>
            </a:r>
            <a:r>
              <a:rPr lang="en-US" sz="1800" b="0" i="0" dirty="0">
                <a:solidFill>
                  <a:srgbClr val="000000"/>
                </a:solidFill>
                <a:effectLst/>
                <a:latin typeface="Bahnschrift SemiBold Condensed" panose="020B0502040204020203" pitchFamily="34" charset="0"/>
              </a:rPr>
              <a:t>The </a:t>
            </a:r>
            <a:r>
              <a:rPr lang="en-US" sz="1800" b="1" i="0" dirty="0">
                <a:solidFill>
                  <a:srgbClr val="000000"/>
                </a:solidFill>
                <a:effectLst/>
                <a:latin typeface="Bahnschrift SemiBold Condensed" panose="020B0502040204020203" pitchFamily="34" charset="0"/>
              </a:rPr>
              <a:t>replication experiment </a:t>
            </a:r>
            <a:r>
              <a:rPr lang="en-US" sz="1800" b="0" i="0" dirty="0">
                <a:solidFill>
                  <a:srgbClr val="000000"/>
                </a:solidFill>
                <a:effectLst/>
                <a:latin typeface="Bahnschrift SemiBold Condensed" panose="020B0502040204020203" pitchFamily="34" charset="0"/>
              </a:rPr>
              <a:t>investigates whether the original prompts achieve approximately the same scores six months after the competition</a:t>
            </a:r>
            <a:r>
              <a:rPr lang="en-US" dirty="0">
                <a:latin typeface="Bahnschrift SemiBold Condensed" panose="020B0502040204020203" pitchFamily="34" charset="0"/>
              </a:rPr>
              <a:t> (N=10)</a:t>
            </a:r>
          </a:p>
          <a:p>
            <a:pPr lvl="2"/>
            <a:r>
              <a:rPr lang="en-US" dirty="0">
                <a:latin typeface="Bahnschrift SemiBold Condensed" panose="020B0502040204020203" pitchFamily="34" charset="0"/>
              </a:rPr>
              <a:t>Motivation: ChatGPT-3.5 is closed source and its unclear that the changes made to this model could change the generated levels.</a:t>
            </a:r>
          </a:p>
          <a:p>
            <a:pPr lvl="1"/>
            <a:r>
              <a:rPr lang="en-US" dirty="0">
                <a:latin typeface="Bahnschrift SemiBold Condensed" panose="020B0502040204020203" pitchFamily="34" charset="0"/>
              </a:rPr>
              <a:t>Next: motivation, is n=10 enough for accounting the stochasticity of GPT-3.5?</a:t>
            </a:r>
          </a:p>
          <a:p>
            <a:pPr lvl="2"/>
            <a:r>
              <a:rPr lang="en-US" dirty="0">
                <a:latin typeface="Bahnschrift SemiBold Condensed" panose="020B0502040204020203" pitchFamily="34" charset="0"/>
              </a:rPr>
              <a:t>N=100</a:t>
            </a:r>
            <a:br>
              <a:rPr lang="en-US" dirty="0"/>
            </a:br>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649150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Introduction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Describe the experiments</a:t>
            </a:r>
          </a:p>
          <a:p>
            <a:pPr lvl="1"/>
            <a:r>
              <a:rPr lang="en-US" dirty="0">
                <a:latin typeface="Bahnschrift SemiBold Condensed" panose="020B0502040204020203" pitchFamily="34" charset="0"/>
              </a:rPr>
              <a:t>Generalization: </a:t>
            </a:r>
          </a:p>
          <a:p>
            <a:pPr lvl="1"/>
            <a:r>
              <a:rPr lang="en-US" dirty="0">
                <a:latin typeface="Bahnschrift SemiBold Condensed" panose="020B0502040204020203" pitchFamily="34" charset="0"/>
              </a:rPr>
              <a:t>Motivation: the generalization experiment examines the ability of prompts to generate levels it has not yet seen (i.e., that are not hard-coded in the prompt).</a:t>
            </a:r>
          </a:p>
          <a:p>
            <a:pPr lvl="2"/>
            <a:r>
              <a:rPr lang="en-US" sz="2400" dirty="0">
                <a:latin typeface="Bahnschrift SemiBold Condensed" panose="020B0502040204020203" pitchFamily="34" charset="0"/>
              </a:rPr>
              <a:t>zero-shots -&gt; the ability of prompts to generate levels it has not yet seen</a:t>
            </a:r>
          </a:p>
          <a:p>
            <a:pPr lvl="2"/>
            <a:r>
              <a:rPr lang="en-US" sz="2400" dirty="0">
                <a:latin typeface="Bahnschrift SemiBold Condensed" panose="020B0502040204020203" pitchFamily="34" charset="0"/>
              </a:rPr>
              <a:t>one-shot -&gt; some letters are more difficult to generate than others</a:t>
            </a:r>
          </a:p>
          <a:p>
            <a:pPr lvl="2"/>
            <a:r>
              <a:rPr lang="en-US" sz="2400" dirty="0">
                <a:latin typeface="Bahnschrift SemiBold Condensed" panose="020B0502040204020203" pitchFamily="34" charset="0"/>
              </a:rPr>
              <a:t>N-shots -&gt; The goal of this experiment is to understand whether successful prompts are generalizing or if it is the quality of their lookup tables that determines their score.</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21056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graphicFrame>
        <p:nvGraphicFramePr>
          <p:cNvPr id="7" name="Content Placeholder 6">
            <a:extLst>
              <a:ext uri="{FF2B5EF4-FFF2-40B4-BE49-F238E27FC236}">
                <a16:creationId xmlns:a16="http://schemas.microsoft.com/office/drawing/2014/main" id="{34F0F5D2-D50C-81DF-5188-4B0044CCEB62}"/>
              </a:ext>
            </a:extLst>
          </p:cNvPr>
          <p:cNvGraphicFramePr>
            <a:graphicFrameLocks noGrp="1"/>
          </p:cNvGraphicFramePr>
          <p:nvPr>
            <p:ph idx="1"/>
            <p:extLst>
              <p:ext uri="{D42A27DB-BD31-4B8C-83A1-F6EECF244321}">
                <p14:modId xmlns:p14="http://schemas.microsoft.com/office/powerpoint/2010/main" val="2259166293"/>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7</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Word count below 900</a:t>
            </a:r>
          </a:p>
          <a:p>
            <a:r>
              <a:rPr lang="en-US" dirty="0">
                <a:latin typeface="Bahnschrift SemiBold Condensed" panose="020B0502040204020203" pitchFamily="34" charset="0"/>
              </a:rPr>
              <a:t>No special characters</a:t>
            </a:r>
          </a:p>
        </p:txBody>
      </p:sp>
      <p:pic>
        <p:nvPicPr>
          <p:cNvPr id="10" name="Picture 9">
            <a:extLst>
              <a:ext uri="{FF2B5EF4-FFF2-40B4-BE49-F238E27FC236}">
                <a16:creationId xmlns:a16="http://schemas.microsoft.com/office/drawing/2014/main" id="{72CF4D72-EA4C-6526-6622-100F59F31253}"/>
              </a:ext>
            </a:extLst>
          </p:cNvPr>
          <p:cNvPicPr>
            <a:picLocks noChangeAspect="1"/>
          </p:cNvPicPr>
          <p:nvPr/>
        </p:nvPicPr>
        <p:blipFill>
          <a:blip r:embed="rId9"/>
          <a:stretch>
            <a:fillRect/>
          </a:stretch>
        </p:blipFill>
        <p:spPr>
          <a:xfrm>
            <a:off x="6223000" y="1137557"/>
            <a:ext cx="4108998" cy="3858306"/>
          </a:xfrm>
          <a:prstGeom prst="rect">
            <a:avLst/>
          </a:prstGeom>
        </p:spPr>
      </p:pic>
      <p:sp>
        <p:nvSpPr>
          <p:cNvPr id="17" name="Rectangle 16">
            <a:extLst>
              <a:ext uri="{FF2B5EF4-FFF2-40B4-BE49-F238E27FC236}">
                <a16:creationId xmlns:a16="http://schemas.microsoft.com/office/drawing/2014/main" id="{5BFD2F71-56DE-FCD4-D10B-31B7A4107A88}"/>
              </a:ext>
            </a:extLst>
          </p:cNvPr>
          <p:cNvSpPr/>
          <p:nvPr/>
        </p:nvSpPr>
        <p:spPr>
          <a:xfrm>
            <a:off x="7706056" y="1975097"/>
            <a:ext cx="496248" cy="174426"/>
          </a:xfrm>
          <a:prstGeom prst="rect">
            <a:avLst/>
          </a:prstGeom>
          <a:solidFill>
            <a:srgbClr val="FFFF00">
              <a:alpha val="4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66B45D0-764A-7E21-FD07-E0864A365E4D}"/>
              </a:ext>
            </a:extLst>
          </p:cNvPr>
          <p:cNvSpPr/>
          <p:nvPr/>
        </p:nvSpPr>
        <p:spPr>
          <a:xfrm>
            <a:off x="7706188" y="2176610"/>
            <a:ext cx="496248" cy="174426"/>
          </a:xfrm>
          <a:prstGeom prst="rect">
            <a:avLst/>
          </a:prstGeom>
          <a:solidFill>
            <a:srgbClr val="FFFF00">
              <a:alpha val="4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F0A1FEC9-8D6D-F5FF-8C9E-2375077EBD80}"/>
              </a:ext>
            </a:extLst>
          </p:cNvPr>
          <p:cNvSpPr/>
          <p:nvPr/>
        </p:nvSpPr>
        <p:spPr>
          <a:xfrm>
            <a:off x="8202303" y="3581457"/>
            <a:ext cx="634621" cy="216470"/>
          </a:xfrm>
          <a:prstGeom prst="rect">
            <a:avLst/>
          </a:prstGeom>
          <a:solidFill>
            <a:srgbClr val="FFFF00">
              <a:alpha val="4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9A29DCE-D0CD-F179-52DA-6EEF6F73ABD4}"/>
              </a:ext>
            </a:extLst>
          </p:cNvPr>
          <p:cNvSpPr/>
          <p:nvPr/>
        </p:nvSpPr>
        <p:spPr>
          <a:xfrm>
            <a:off x="6223000" y="1962775"/>
            <a:ext cx="4108998" cy="21383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CFCAFE9-B790-6099-F31B-EEC957A11D3C}"/>
              </a:ext>
            </a:extLst>
          </p:cNvPr>
          <p:cNvSpPr/>
          <p:nvPr/>
        </p:nvSpPr>
        <p:spPr>
          <a:xfrm>
            <a:off x="6223000" y="2181781"/>
            <a:ext cx="4108998" cy="19789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1D46088-D0FB-DF45-15A9-0A45A3F59A32}"/>
              </a:ext>
            </a:extLst>
          </p:cNvPr>
          <p:cNvSpPr/>
          <p:nvPr/>
        </p:nvSpPr>
        <p:spPr>
          <a:xfrm>
            <a:off x="6223000" y="3573933"/>
            <a:ext cx="4108998" cy="21474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79471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11" grpId="0" animBg="1"/>
      <p:bldP spid="1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8</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Bahnschrift SemiBold Condensed" panose="020B0502040204020203" pitchFamily="34" charset="0"/>
            </a:endParaRPr>
          </a:p>
        </p:txBody>
      </p:sp>
      <p:graphicFrame>
        <p:nvGraphicFramePr>
          <p:cNvPr id="16" name="Content Placeholder 6">
            <a:extLst>
              <a:ext uri="{FF2B5EF4-FFF2-40B4-BE49-F238E27FC236}">
                <a16:creationId xmlns:a16="http://schemas.microsoft.com/office/drawing/2014/main" id="{7140C4B4-87A1-7248-8737-8C30C0D3BB5D}"/>
              </a:ext>
            </a:extLst>
          </p:cNvPr>
          <p:cNvGraphicFramePr>
            <a:graphicFrameLocks/>
          </p:cNvGraphicFramePr>
          <p:nvPr>
            <p:extLst>
              <p:ext uri="{D42A27DB-BD31-4B8C-83A1-F6EECF244321}">
                <p14:modId xmlns:p14="http://schemas.microsoft.com/office/powerpoint/2010/main" val="1990968664"/>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7" name="Content Placeholder 16">
            <a:extLst>
              <a:ext uri="{FF2B5EF4-FFF2-40B4-BE49-F238E27FC236}">
                <a16:creationId xmlns:a16="http://schemas.microsoft.com/office/drawing/2014/main" id="{18364249-64E7-BC5C-AAB4-69B6BAAD55AA}"/>
              </a:ext>
            </a:extLst>
          </p:cNvPr>
          <p:cNvPicPr>
            <a:picLocks noGrp="1" noChangeAspect="1"/>
          </p:cNvPicPr>
          <p:nvPr>
            <p:ph idx="1"/>
          </p:nvPr>
        </p:nvPicPr>
        <p:blipFill>
          <a:blip r:embed="rId10"/>
          <a:stretch>
            <a:fillRect/>
          </a:stretch>
        </p:blipFill>
        <p:spPr>
          <a:xfrm>
            <a:off x="838200" y="1252537"/>
            <a:ext cx="10515600" cy="4087357"/>
          </a:xfrm>
          <a:prstGeom prst="rect">
            <a:avLst/>
          </a:prstGeom>
        </p:spPr>
      </p:pic>
      <p:pic>
        <p:nvPicPr>
          <p:cNvPr id="19" name="Picture 18">
            <a:extLst>
              <a:ext uri="{FF2B5EF4-FFF2-40B4-BE49-F238E27FC236}">
                <a16:creationId xmlns:a16="http://schemas.microsoft.com/office/drawing/2014/main" id="{EDAB7F7C-37AD-5A69-F7B3-6776C7B4121F}"/>
              </a:ext>
            </a:extLst>
          </p:cNvPr>
          <p:cNvPicPr>
            <a:picLocks noChangeAspect="1"/>
          </p:cNvPicPr>
          <p:nvPr/>
        </p:nvPicPr>
        <p:blipFill>
          <a:blip r:embed="rId11"/>
          <a:stretch>
            <a:fillRect/>
          </a:stretch>
        </p:blipFill>
        <p:spPr>
          <a:xfrm>
            <a:off x="1151238" y="1073150"/>
            <a:ext cx="5005722" cy="4311917"/>
          </a:xfrm>
          <a:prstGeom prst="rect">
            <a:avLst/>
          </a:prstGeom>
        </p:spPr>
      </p:pic>
    </p:spTree>
    <p:extLst>
      <p:ext uri="{BB962C8B-B14F-4D97-AF65-F5344CB8AC3E}">
        <p14:creationId xmlns:p14="http://schemas.microsoft.com/office/powerpoint/2010/main" val="157473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9</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Response Gathering</a:t>
            </a:r>
          </a:p>
          <a:p>
            <a:pPr lvl="1"/>
            <a:r>
              <a:rPr lang="en-US" dirty="0">
                <a:latin typeface="Bahnschrift SemiBold Condensed" panose="020B0502040204020203" pitchFamily="34" charset="0"/>
              </a:rPr>
              <a:t>Send prompt to GPT-3.5 through the API</a:t>
            </a:r>
          </a:p>
          <a:p>
            <a:pPr lvl="1"/>
            <a:r>
              <a:rPr lang="en-US" dirty="0">
                <a:latin typeface="Bahnschrift SemiBold Condensed" panose="020B0502040204020203" pitchFamily="34" charset="0"/>
              </a:rPr>
              <a:t>Code extraction: discuss the complications</a:t>
            </a:r>
          </a:p>
          <a:p>
            <a:pPr lvl="1"/>
            <a:r>
              <a:rPr lang="en-US" dirty="0">
                <a:latin typeface="Bahnschrift SemiBold Condensed" panose="020B0502040204020203" pitchFamily="34" charset="0"/>
              </a:rPr>
              <a:t>Text to XML</a:t>
            </a:r>
          </a:p>
        </p:txBody>
      </p:sp>
      <p:graphicFrame>
        <p:nvGraphicFramePr>
          <p:cNvPr id="11" name="Content Placeholder 6">
            <a:extLst>
              <a:ext uri="{FF2B5EF4-FFF2-40B4-BE49-F238E27FC236}">
                <a16:creationId xmlns:a16="http://schemas.microsoft.com/office/drawing/2014/main" id="{29191465-D656-6792-0ED2-B0F1B4795E47}"/>
              </a:ext>
            </a:extLst>
          </p:cNvPr>
          <p:cNvGraphicFramePr>
            <a:graphicFrameLocks/>
          </p:cNvGraphicFramePr>
          <p:nvPr>
            <p:extLst>
              <p:ext uri="{D42A27DB-BD31-4B8C-83A1-F6EECF244321}">
                <p14:modId xmlns:p14="http://schemas.microsoft.com/office/powerpoint/2010/main" val="3845609200"/>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055118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3149</TotalTime>
  <Words>3864</Words>
  <Application>Microsoft Macintosh PowerPoint</Application>
  <PresentationFormat>Widescreen</PresentationFormat>
  <Paragraphs>322</Paragraphs>
  <Slides>34</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Aptos</vt:lpstr>
      <vt:lpstr>Aptos Display</vt:lpstr>
      <vt:lpstr>Arial</vt:lpstr>
      <vt:lpstr>Bahnschrift SemiBold Condensed</vt:lpstr>
      <vt:lpstr>Inconsolatazi4-Regular</vt:lpstr>
      <vt:lpstr>LinLibertineT</vt:lpstr>
      <vt:lpstr>LinLibertineTB</vt:lpstr>
      <vt:lpstr>LinLibertineTI</vt:lpstr>
      <vt:lpstr>Office Theme</vt:lpstr>
      <vt:lpstr>Prompt Wrangling:  On Replication and Generalization in Large Language Models for PCG Levels</vt:lpstr>
      <vt:lpstr>Introduction</vt:lpstr>
      <vt:lpstr>Introduction</vt:lpstr>
      <vt:lpstr>Introduction</vt:lpstr>
      <vt:lpstr>Introduction</vt:lpstr>
      <vt:lpstr>Introduction</vt:lpstr>
      <vt:lpstr>ChatGPT4PCG Competition</vt:lpstr>
      <vt:lpstr>ChatGPT4PCG Competition</vt:lpstr>
      <vt:lpstr>ChatGPT4PCG Competition</vt:lpstr>
      <vt:lpstr>ChatGPT4PCG Competition</vt:lpstr>
      <vt:lpstr>ChatGPT4PCG Competition</vt:lpstr>
      <vt:lpstr>ChatGPT4PCG Competition</vt:lpstr>
      <vt:lpstr>ChatGPT4PCG Competition</vt:lpstr>
      <vt:lpstr>ChatGPT4PCG Competition</vt:lpstr>
      <vt:lpstr>ChatGPT4PCG Competition</vt:lpstr>
      <vt:lpstr>Experiments</vt:lpstr>
      <vt:lpstr>Experiments</vt:lpstr>
      <vt:lpstr>Experiments</vt:lpstr>
      <vt:lpstr>Experiments</vt:lpstr>
      <vt:lpstr>Experiments</vt:lpstr>
      <vt:lpstr>Experiments</vt:lpstr>
      <vt:lpstr>Experiments</vt:lpstr>
      <vt:lpstr>Experiments</vt:lpstr>
      <vt:lpstr>Discussion</vt:lpstr>
      <vt:lpstr>Discussion</vt:lpstr>
      <vt:lpstr>Discussion</vt:lpstr>
      <vt:lpstr>Discussion</vt:lpstr>
      <vt:lpstr>Discussion</vt:lpstr>
      <vt:lpstr>Conclusion</vt:lpstr>
      <vt:lpstr>Conclusion</vt:lpstr>
      <vt:lpstr>Conclusion</vt:lpstr>
      <vt:lpstr>Recommendations and Future Work</vt:lpstr>
      <vt:lpstr>PowerPoint Presentation</vt:lpstr>
      <vt:lpstr>Possibly Important Point to Make Slide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Prompt Wrangling: On Replication and Generalization in Large Language Models for PCG Levels</dc:title>
  <dc:creator>Arash Moradi</dc:creator>
  <cp:lastModifiedBy>Amy Hoover</cp:lastModifiedBy>
  <cp:revision>26</cp:revision>
  <dcterms:created xsi:type="dcterms:W3CDTF">2024-05-07T15:35:29Z</dcterms:created>
  <dcterms:modified xsi:type="dcterms:W3CDTF">2024-05-09T21:39:01Z</dcterms:modified>
</cp:coreProperties>
</file>